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57" r:id="rId4"/>
    <p:sldId id="258" r:id="rId5"/>
    <p:sldId id="259" r:id="rId6"/>
    <p:sldId id="273" r:id="rId7"/>
    <p:sldId id="260" r:id="rId8"/>
    <p:sldId id="261" r:id="rId9"/>
    <p:sldId id="264" r:id="rId10"/>
    <p:sldId id="262" r:id="rId11"/>
    <p:sldId id="265" r:id="rId12"/>
    <p:sldId id="266" r:id="rId13"/>
    <p:sldId id="278" r:id="rId14"/>
    <p:sldId id="279" r:id="rId15"/>
    <p:sldId id="280" r:id="rId16"/>
    <p:sldId id="267" r:id="rId17"/>
    <p:sldId id="268" r:id="rId18"/>
    <p:sldId id="281" r:id="rId19"/>
    <p:sldId id="270" r:id="rId20"/>
    <p:sldId id="283" r:id="rId21"/>
    <p:sldId id="284" r:id="rId22"/>
    <p:sldId id="271" r:id="rId23"/>
    <p:sldId id="274" r:id="rId24"/>
    <p:sldId id="272" r:id="rId25"/>
    <p:sldId id="275" r:id="rId26"/>
    <p:sldId id="276" r:id="rId2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1702603-8AB5-4FB8-BCCB-EF18C0697ED9}" type="datetimeFigureOut">
              <a:rPr lang="es-ES" smtClean="0"/>
              <a:t>27/02/2024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359AA21-F069-4933-8C05-7B3606E9511B}"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63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1702603-8AB5-4FB8-BCCB-EF18C0697ED9}" type="datetimeFigureOut">
              <a:rPr lang="es-ES" smtClean="0"/>
              <a:t>27/02/2024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67154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1702603-8AB5-4FB8-BCCB-EF18C0697ED9}" type="datetimeFigureOut">
              <a:rPr lang="es-ES" smtClean="0"/>
              <a:t>27/02/2024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212151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1702603-8AB5-4FB8-BCCB-EF18C0697ED9}" type="datetimeFigureOut">
              <a:rPr lang="es-ES" smtClean="0"/>
              <a:t>27/02/2024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3402412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1702603-8AB5-4FB8-BCCB-EF18C0697ED9}" type="datetimeFigureOut">
              <a:rPr lang="es-ES" smtClean="0"/>
              <a:t>27/02/2024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359AA21-F069-4933-8C05-7B3606E9511B}"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49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1702603-8AB5-4FB8-BCCB-EF18C0697ED9}" type="datetimeFigureOut">
              <a:rPr lang="es-ES" smtClean="0"/>
              <a:t>27/02/2024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423818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1702603-8AB5-4FB8-BCCB-EF18C0697ED9}" type="datetimeFigureOut">
              <a:rPr lang="es-ES" smtClean="0"/>
              <a:t>27/02/2024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1632064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1702603-8AB5-4FB8-BCCB-EF18C0697ED9}" type="datetimeFigureOut">
              <a:rPr lang="es-ES" smtClean="0"/>
              <a:t>27/02/2024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1632040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1702603-8AB5-4FB8-BCCB-EF18C0697ED9}" type="datetimeFigureOut">
              <a:rPr lang="es-ES" smtClean="0"/>
              <a:t>27/02/2024</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1958199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1702603-8AB5-4FB8-BCCB-EF18C0697ED9}" type="datetimeFigureOut">
              <a:rPr lang="es-ES" smtClean="0"/>
              <a:t>27/02/2024</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59AA21-F069-4933-8C05-7B3606E9511B}" type="slidenum">
              <a:rPr lang="es-ES" smtClean="0"/>
              <a:t>‹Nº›</a:t>
            </a:fld>
            <a:endParaRPr lang="es-ES"/>
          </a:p>
        </p:txBody>
      </p:sp>
    </p:spTree>
    <p:extLst>
      <p:ext uri="{BB962C8B-B14F-4D97-AF65-F5344CB8AC3E}">
        <p14:creationId xmlns:p14="http://schemas.microsoft.com/office/powerpoint/2010/main" val="172716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1702603-8AB5-4FB8-BCCB-EF18C0697ED9}" type="datetimeFigureOut">
              <a:rPr lang="es-ES" smtClean="0"/>
              <a:t>27/02/2024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0359AA21-F069-4933-8C05-7B3606E9511B}" type="slidenum">
              <a:rPr lang="es-ES" smtClean="0"/>
              <a:t>‹Nº›</a:t>
            </a:fld>
            <a:endParaRPr lang="es-ES"/>
          </a:p>
        </p:txBody>
      </p:sp>
    </p:spTree>
    <p:extLst>
      <p:ext uri="{BB962C8B-B14F-4D97-AF65-F5344CB8AC3E}">
        <p14:creationId xmlns:p14="http://schemas.microsoft.com/office/powerpoint/2010/main" val="1722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1702603-8AB5-4FB8-BCCB-EF18C0697ED9}" type="datetimeFigureOut">
              <a:rPr lang="es-ES" smtClean="0"/>
              <a:t>27/02/2024</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59AA21-F069-4933-8C05-7B3606E9511B}"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22869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ES" sz="6600" dirty="0" smtClean="0">
                <a:solidFill>
                  <a:schemeClr val="accent1">
                    <a:lumMod val="75000"/>
                  </a:schemeClr>
                </a:solidFill>
                <a:latin typeface="+mn-lt"/>
              </a:rPr>
              <a:t>Cómo se detectan </a:t>
            </a:r>
            <a:br>
              <a:rPr lang="es-ES" sz="6600" dirty="0" smtClean="0">
                <a:solidFill>
                  <a:schemeClr val="accent1">
                    <a:lumMod val="75000"/>
                  </a:schemeClr>
                </a:solidFill>
                <a:latin typeface="+mn-lt"/>
              </a:rPr>
            </a:br>
            <a:r>
              <a:rPr lang="es-ES" sz="6600" dirty="0" smtClean="0">
                <a:solidFill>
                  <a:schemeClr val="accent1">
                    <a:lumMod val="75000"/>
                  </a:schemeClr>
                </a:solidFill>
                <a:latin typeface="+mn-lt"/>
              </a:rPr>
              <a:t>los problemas auditivos</a:t>
            </a:r>
            <a:br>
              <a:rPr lang="es-ES" sz="6600" dirty="0" smtClean="0">
                <a:solidFill>
                  <a:schemeClr val="accent1">
                    <a:lumMod val="75000"/>
                  </a:schemeClr>
                </a:solidFill>
                <a:latin typeface="+mn-lt"/>
              </a:rPr>
            </a:br>
            <a:r>
              <a:rPr lang="es-ES" sz="6600" dirty="0" smtClean="0">
                <a:solidFill>
                  <a:schemeClr val="accent1">
                    <a:lumMod val="75000"/>
                  </a:schemeClr>
                </a:solidFill>
                <a:latin typeface="+mn-lt"/>
              </a:rPr>
              <a:t>en nuestros hijos</a:t>
            </a:r>
            <a:br>
              <a:rPr lang="es-ES" sz="6600" dirty="0" smtClean="0">
                <a:solidFill>
                  <a:schemeClr val="accent1">
                    <a:lumMod val="75000"/>
                  </a:schemeClr>
                </a:solidFill>
                <a:latin typeface="+mn-lt"/>
              </a:rPr>
            </a:br>
            <a:r>
              <a:rPr lang="es-ES" sz="6600" dirty="0" smtClean="0">
                <a:solidFill>
                  <a:schemeClr val="accent1">
                    <a:lumMod val="75000"/>
                  </a:schemeClr>
                </a:solidFill>
                <a:latin typeface="+mn-lt"/>
              </a:rPr>
              <a:t>y qué soluciones tenemos</a:t>
            </a:r>
            <a:r>
              <a:rPr lang="es-ES" sz="6700" dirty="0" smtClean="0">
                <a:solidFill>
                  <a:schemeClr val="accent1">
                    <a:lumMod val="75000"/>
                  </a:schemeClr>
                </a:solidFill>
                <a:latin typeface="+mn-lt"/>
              </a:rPr>
              <a:t>.</a:t>
            </a:r>
            <a:endParaRPr lang="es-ES" sz="6700" dirty="0">
              <a:solidFill>
                <a:schemeClr val="accent1">
                  <a:lumMod val="75000"/>
                </a:schemeClr>
              </a:solidFill>
              <a:latin typeface="+mn-lt"/>
            </a:endParaRPr>
          </a:p>
        </p:txBody>
      </p:sp>
      <p:sp>
        <p:nvSpPr>
          <p:cNvPr id="3" name="Subtítulo 2"/>
          <p:cNvSpPr>
            <a:spLocks noGrp="1"/>
          </p:cNvSpPr>
          <p:nvPr>
            <p:ph type="subTitle" idx="1"/>
          </p:nvPr>
        </p:nvSpPr>
        <p:spPr/>
        <p:txBody>
          <a:bodyPr>
            <a:normAutofit fontScale="85000" lnSpcReduction="20000"/>
          </a:bodyPr>
          <a:lstStyle/>
          <a:p>
            <a:endParaRPr lang="es-ES" dirty="0" smtClean="0"/>
          </a:p>
          <a:p>
            <a:r>
              <a:rPr lang="es-ES" b="1" dirty="0" smtClean="0"/>
              <a:t>CRISTINA BARRIO CÓRDOBA</a:t>
            </a:r>
          </a:p>
          <a:p>
            <a:r>
              <a:rPr lang="es-ES" dirty="0" smtClean="0"/>
              <a:t>LOGOPEDA, AUDIOPROTESISTA y PSICOPEDAGOGA</a:t>
            </a:r>
            <a:endParaRPr lang="es-ES" dirty="0"/>
          </a:p>
        </p:txBody>
      </p:sp>
    </p:spTree>
    <p:extLst>
      <p:ext uri="{BB962C8B-B14F-4D97-AF65-F5344CB8AC3E}">
        <p14:creationId xmlns:p14="http://schemas.microsoft.com/office/powerpoint/2010/main" val="532124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08244" y="70614"/>
            <a:ext cx="10058400" cy="1450757"/>
          </a:xfrm>
        </p:spPr>
        <p:txBody>
          <a:bodyPr/>
          <a:lstStyle/>
          <a:p>
            <a:r>
              <a:rPr lang="es-ES" dirty="0" smtClean="0"/>
              <a:t>No oye bien y presenta una pérdida auditiva.</a:t>
            </a:r>
            <a:endParaRPr lang="es-ES" dirty="0"/>
          </a:p>
        </p:txBody>
      </p:sp>
      <p:sp>
        <p:nvSpPr>
          <p:cNvPr id="3" name="Marcador de contenido 2"/>
          <p:cNvSpPr>
            <a:spLocks noGrp="1"/>
          </p:cNvSpPr>
          <p:nvPr>
            <p:ph idx="1"/>
          </p:nvPr>
        </p:nvSpPr>
        <p:spPr/>
        <p:txBody>
          <a:bodyPr/>
          <a:lstStyle/>
          <a:p>
            <a:pPr marL="0" indent="0">
              <a:buNone/>
            </a:pPr>
            <a:r>
              <a:rPr lang="es-ES" dirty="0"/>
              <a:t> </a:t>
            </a:r>
            <a:r>
              <a:rPr lang="es-ES" dirty="0" smtClean="0"/>
              <a:t>Interpretación de una audiometría.</a:t>
            </a:r>
            <a:endParaRPr lang="es-ES" dirty="0"/>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0673" y="2817832"/>
            <a:ext cx="3584755" cy="2882186"/>
          </a:xfrm>
          <a:prstGeom prst="rect">
            <a:avLst/>
          </a:prstGeom>
        </p:spPr>
      </p:pic>
      <p:sp>
        <p:nvSpPr>
          <p:cNvPr id="8" name="CuadroTexto 7"/>
          <p:cNvSpPr txBox="1"/>
          <p:nvPr/>
        </p:nvSpPr>
        <p:spPr>
          <a:xfrm>
            <a:off x="5241701" y="2147117"/>
            <a:ext cx="1429555" cy="369332"/>
          </a:xfrm>
          <a:prstGeom prst="rect">
            <a:avLst/>
          </a:prstGeom>
          <a:noFill/>
        </p:spPr>
        <p:txBody>
          <a:bodyPr wrap="square" rtlCol="0">
            <a:spAutoFit/>
          </a:bodyPr>
          <a:lstStyle/>
          <a:p>
            <a:r>
              <a:rPr lang="es-ES" dirty="0" smtClean="0"/>
              <a:t>Hercios (Hz)</a:t>
            </a:r>
            <a:endParaRPr lang="es-ES" dirty="0"/>
          </a:p>
        </p:txBody>
      </p:sp>
      <p:sp>
        <p:nvSpPr>
          <p:cNvPr id="9" name="CuadroTexto 8"/>
          <p:cNvSpPr txBox="1"/>
          <p:nvPr/>
        </p:nvSpPr>
        <p:spPr>
          <a:xfrm>
            <a:off x="2039290" y="4155514"/>
            <a:ext cx="1588897" cy="369332"/>
          </a:xfrm>
          <a:prstGeom prst="rect">
            <a:avLst/>
          </a:prstGeom>
          <a:noFill/>
        </p:spPr>
        <p:txBody>
          <a:bodyPr wrap="none" rtlCol="0">
            <a:spAutoFit/>
          </a:bodyPr>
          <a:lstStyle/>
          <a:p>
            <a:r>
              <a:rPr lang="es-ES" dirty="0" smtClean="0"/>
              <a:t>Decibelios (dB)</a:t>
            </a:r>
            <a:endParaRPr lang="es-ES" dirty="0"/>
          </a:p>
        </p:txBody>
      </p:sp>
      <p:sp>
        <p:nvSpPr>
          <p:cNvPr id="10" name="Abrir llave 9"/>
          <p:cNvSpPr/>
          <p:nvPr/>
        </p:nvSpPr>
        <p:spPr>
          <a:xfrm>
            <a:off x="3778305" y="2987899"/>
            <a:ext cx="136872" cy="270456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2" name="Cerrar llave 11"/>
          <p:cNvSpPr/>
          <p:nvPr/>
        </p:nvSpPr>
        <p:spPr>
          <a:xfrm rot="16200000">
            <a:off x="5546646" y="1319012"/>
            <a:ext cx="392806" cy="26594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3" name="CuadroTexto 12"/>
          <p:cNvSpPr txBox="1"/>
          <p:nvPr/>
        </p:nvSpPr>
        <p:spPr>
          <a:xfrm>
            <a:off x="7478672" y="3181082"/>
            <a:ext cx="2216632" cy="369332"/>
          </a:xfrm>
          <a:prstGeom prst="rect">
            <a:avLst/>
          </a:prstGeom>
          <a:noFill/>
        </p:spPr>
        <p:txBody>
          <a:bodyPr wrap="none" rtlCol="0">
            <a:spAutoFit/>
          </a:bodyPr>
          <a:lstStyle/>
          <a:p>
            <a:r>
              <a:rPr lang="es-ES" dirty="0" smtClean="0"/>
              <a:t>Audición normalizada</a:t>
            </a:r>
            <a:endParaRPr lang="es-ES" dirty="0"/>
          </a:p>
        </p:txBody>
      </p:sp>
      <p:sp>
        <p:nvSpPr>
          <p:cNvPr id="14" name="Cerrar llave 13"/>
          <p:cNvSpPr/>
          <p:nvPr/>
        </p:nvSpPr>
        <p:spPr>
          <a:xfrm>
            <a:off x="7263685" y="3181082"/>
            <a:ext cx="45719" cy="5924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5" name="CuadroTexto 14"/>
          <p:cNvSpPr txBox="1"/>
          <p:nvPr/>
        </p:nvSpPr>
        <p:spPr>
          <a:xfrm>
            <a:off x="4579771" y="5792802"/>
            <a:ext cx="819840" cy="369332"/>
          </a:xfrm>
          <a:prstGeom prst="rect">
            <a:avLst/>
          </a:prstGeom>
          <a:noFill/>
        </p:spPr>
        <p:txBody>
          <a:bodyPr wrap="none" rtlCol="0">
            <a:spAutoFit/>
          </a:bodyPr>
          <a:lstStyle/>
          <a:p>
            <a:r>
              <a:rPr lang="es-ES" dirty="0" smtClean="0"/>
              <a:t>Graves</a:t>
            </a:r>
            <a:endParaRPr lang="es-ES" dirty="0"/>
          </a:p>
        </p:txBody>
      </p:sp>
      <p:sp>
        <p:nvSpPr>
          <p:cNvPr id="16" name="Cerrar llave 15"/>
          <p:cNvSpPr/>
          <p:nvPr/>
        </p:nvSpPr>
        <p:spPr>
          <a:xfrm rot="5400000">
            <a:off x="4933781" y="5284674"/>
            <a:ext cx="122667" cy="830687"/>
          </a:xfrm>
          <a:prstGeom prst="rightBrac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7" name="Cerrar llave 16"/>
          <p:cNvSpPr/>
          <p:nvPr/>
        </p:nvSpPr>
        <p:spPr>
          <a:xfrm rot="5400000">
            <a:off x="5807879" y="5304916"/>
            <a:ext cx="122667" cy="830687"/>
          </a:xfrm>
          <a:prstGeom prst="rightBrac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 name="Cerrar llave 17"/>
          <p:cNvSpPr/>
          <p:nvPr/>
        </p:nvSpPr>
        <p:spPr>
          <a:xfrm rot="5400000">
            <a:off x="6665252" y="5304917"/>
            <a:ext cx="122667" cy="830687"/>
          </a:xfrm>
          <a:prstGeom prst="righ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9" name="CuadroTexto 18"/>
          <p:cNvSpPr txBox="1"/>
          <p:nvPr/>
        </p:nvSpPr>
        <p:spPr>
          <a:xfrm>
            <a:off x="5453869" y="5801145"/>
            <a:ext cx="883575" cy="369332"/>
          </a:xfrm>
          <a:prstGeom prst="rect">
            <a:avLst/>
          </a:prstGeom>
          <a:noFill/>
        </p:spPr>
        <p:txBody>
          <a:bodyPr wrap="none" rtlCol="0">
            <a:spAutoFit/>
          </a:bodyPr>
          <a:lstStyle/>
          <a:p>
            <a:r>
              <a:rPr lang="es-ES" dirty="0" smtClean="0"/>
              <a:t>Medios</a:t>
            </a:r>
            <a:endParaRPr lang="es-ES" dirty="0"/>
          </a:p>
        </p:txBody>
      </p:sp>
      <p:sp>
        <p:nvSpPr>
          <p:cNvPr id="20" name="CuadroTexto 19"/>
          <p:cNvSpPr txBox="1"/>
          <p:nvPr/>
        </p:nvSpPr>
        <p:spPr>
          <a:xfrm>
            <a:off x="6337444" y="5781593"/>
            <a:ext cx="881973" cy="369332"/>
          </a:xfrm>
          <a:prstGeom prst="rect">
            <a:avLst/>
          </a:prstGeom>
          <a:noFill/>
        </p:spPr>
        <p:txBody>
          <a:bodyPr wrap="none" rtlCol="0">
            <a:spAutoFit/>
          </a:bodyPr>
          <a:lstStyle/>
          <a:p>
            <a:r>
              <a:rPr lang="es-ES" dirty="0" smtClean="0"/>
              <a:t>Agudos</a:t>
            </a:r>
            <a:endParaRPr lang="es-ES" dirty="0"/>
          </a:p>
        </p:txBody>
      </p:sp>
      <p:sp>
        <p:nvSpPr>
          <p:cNvPr id="21" name="CuadroTexto 20"/>
          <p:cNvSpPr txBox="1"/>
          <p:nvPr/>
        </p:nvSpPr>
        <p:spPr>
          <a:xfrm>
            <a:off x="2136976" y="4633220"/>
            <a:ext cx="1393523" cy="646331"/>
          </a:xfrm>
          <a:prstGeom prst="rect">
            <a:avLst/>
          </a:prstGeom>
          <a:noFill/>
          <a:ln>
            <a:solidFill>
              <a:schemeClr val="tx1"/>
            </a:solidFill>
          </a:ln>
        </p:spPr>
        <p:txBody>
          <a:bodyPr wrap="none" rtlCol="0">
            <a:spAutoFit/>
          </a:bodyPr>
          <a:lstStyle/>
          <a:p>
            <a:r>
              <a:rPr lang="es-ES" dirty="0" smtClean="0"/>
              <a:t>= Volumen</a:t>
            </a:r>
          </a:p>
          <a:p>
            <a:r>
              <a:rPr lang="es-ES" dirty="0"/>
              <a:t> </a:t>
            </a:r>
            <a:r>
              <a:rPr lang="es-ES" dirty="0" smtClean="0"/>
              <a:t>o intensidad</a:t>
            </a:r>
            <a:endParaRPr lang="es-ES" dirty="0"/>
          </a:p>
        </p:txBody>
      </p:sp>
      <p:cxnSp>
        <p:nvCxnSpPr>
          <p:cNvPr id="23" name="Conector recto de flecha 22"/>
          <p:cNvCxnSpPr>
            <a:stCxn id="9" idx="2"/>
            <a:endCxn id="21" idx="0"/>
          </p:cNvCxnSpPr>
          <p:nvPr/>
        </p:nvCxnSpPr>
        <p:spPr>
          <a:xfrm flipH="1">
            <a:off x="2833738" y="4524846"/>
            <a:ext cx="1" cy="108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p:nvPr/>
        </p:nvCxnSpPr>
        <p:spPr>
          <a:xfrm>
            <a:off x="6529589" y="2331783"/>
            <a:ext cx="2488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CuadroTexto 26"/>
          <p:cNvSpPr txBox="1"/>
          <p:nvPr/>
        </p:nvSpPr>
        <p:spPr>
          <a:xfrm>
            <a:off x="6944035" y="2111217"/>
            <a:ext cx="1914307" cy="369332"/>
          </a:xfrm>
          <a:prstGeom prst="rect">
            <a:avLst/>
          </a:prstGeom>
          <a:noFill/>
          <a:ln>
            <a:solidFill>
              <a:schemeClr val="tx1"/>
            </a:solidFill>
          </a:ln>
        </p:spPr>
        <p:txBody>
          <a:bodyPr wrap="none" rtlCol="0">
            <a:spAutoFit/>
          </a:bodyPr>
          <a:lstStyle/>
          <a:p>
            <a:r>
              <a:rPr lang="es-ES" dirty="0" smtClean="0"/>
              <a:t>= Tipos de sonidos</a:t>
            </a:r>
            <a:endParaRPr lang="es-ES" dirty="0"/>
          </a:p>
        </p:txBody>
      </p:sp>
    </p:spTree>
    <p:extLst>
      <p:ext uri="{BB962C8B-B14F-4D97-AF65-F5344CB8AC3E}">
        <p14:creationId xmlns:p14="http://schemas.microsoft.com/office/powerpoint/2010/main" val="2191615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hacemos en este caso?</a:t>
            </a:r>
            <a:endParaRPr lang="es-ES" dirty="0"/>
          </a:p>
        </p:txBody>
      </p:sp>
      <p:sp>
        <p:nvSpPr>
          <p:cNvPr id="3" name="Marcador de contenido 2"/>
          <p:cNvSpPr>
            <a:spLocks noGrp="1"/>
          </p:cNvSpPr>
          <p:nvPr>
            <p:ph idx="1"/>
          </p:nvPr>
        </p:nvSpPr>
        <p:spPr/>
        <p:txBody>
          <a:bodyPr/>
          <a:lstStyle/>
          <a:p>
            <a:pPr algn="just"/>
            <a:r>
              <a:rPr lang="es-ES" dirty="0" smtClean="0"/>
              <a:t>Se realizan pruebas tanto a nivel de hospital mediante los otorrinos como a través del centro auditivo para saber cual es el grado de pérdida auditiva.</a:t>
            </a:r>
          </a:p>
          <a:p>
            <a:pPr algn="just"/>
            <a:r>
              <a:rPr lang="es-ES" b="1" dirty="0" smtClean="0"/>
              <a:t>Pruebas:</a:t>
            </a:r>
          </a:p>
          <a:p>
            <a:pPr marL="0" indent="0" algn="just">
              <a:buNone/>
            </a:pPr>
            <a:r>
              <a:rPr lang="es-ES" dirty="0"/>
              <a:t>	</a:t>
            </a:r>
            <a:r>
              <a:rPr lang="es-ES" dirty="0" smtClean="0"/>
              <a:t>- </a:t>
            </a:r>
            <a:r>
              <a:rPr lang="es-ES" b="1" dirty="0" smtClean="0"/>
              <a:t>Objetivas</a:t>
            </a:r>
            <a:r>
              <a:rPr lang="es-ES" dirty="0" smtClean="0"/>
              <a:t>: </a:t>
            </a:r>
            <a:r>
              <a:rPr lang="es-ES" dirty="0" smtClean="0"/>
              <a:t>No requieren la colaboración del niño, se suelen realizar en el hospital, como pueden ser los potenciales evocados y las </a:t>
            </a:r>
            <a:r>
              <a:rPr lang="es-ES" dirty="0" err="1" smtClean="0"/>
              <a:t>otoemisiones</a:t>
            </a:r>
            <a:r>
              <a:rPr lang="es-ES" dirty="0"/>
              <a:t> </a:t>
            </a:r>
            <a:r>
              <a:rPr lang="es-ES" dirty="0" smtClean="0"/>
              <a:t>acústicas.</a:t>
            </a:r>
          </a:p>
          <a:p>
            <a:pPr marL="0" indent="0" algn="just">
              <a:buNone/>
            </a:pPr>
            <a:r>
              <a:rPr lang="es-ES" dirty="0" smtClean="0"/>
              <a:t>	- </a:t>
            </a:r>
            <a:r>
              <a:rPr lang="es-ES" b="1" dirty="0" smtClean="0"/>
              <a:t>Subjetivas</a:t>
            </a:r>
            <a:r>
              <a:rPr lang="es-ES" dirty="0" smtClean="0"/>
              <a:t>: </a:t>
            </a:r>
            <a:r>
              <a:rPr lang="es-ES" dirty="0" smtClean="0"/>
              <a:t>Requieren la colaboración por parte del niño. Se pueden realizar tanto en el hospital como en el centro auditivo.</a:t>
            </a:r>
          </a:p>
          <a:p>
            <a:pPr marL="0" indent="0">
              <a:buNone/>
            </a:pPr>
            <a:endParaRPr lang="es-ES"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3576" y="4443943"/>
            <a:ext cx="2466975" cy="15335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6319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pruebas </a:t>
            </a:r>
            <a:r>
              <a:rPr lang="es-ES" dirty="0" smtClean="0"/>
              <a:t>subjetivas</a:t>
            </a:r>
            <a:endParaRPr lang="es-ES" dirty="0"/>
          </a:p>
        </p:txBody>
      </p:sp>
      <p:sp>
        <p:nvSpPr>
          <p:cNvPr id="3" name="Marcador de contenido 2"/>
          <p:cNvSpPr>
            <a:spLocks noGrp="1"/>
          </p:cNvSpPr>
          <p:nvPr>
            <p:ph idx="1"/>
          </p:nvPr>
        </p:nvSpPr>
        <p:spPr/>
        <p:txBody>
          <a:bodyPr>
            <a:normAutofit lnSpcReduction="10000"/>
          </a:bodyPr>
          <a:lstStyle/>
          <a:p>
            <a:pPr algn="just"/>
            <a:r>
              <a:rPr lang="es-ES" sz="3200" dirty="0" smtClean="0"/>
              <a:t>Audiometrías</a:t>
            </a:r>
            <a:r>
              <a:rPr lang="es-ES" dirty="0" smtClean="0"/>
              <a:t>:</a:t>
            </a:r>
          </a:p>
          <a:p>
            <a:pPr marL="726948" lvl="2" indent="-342900" algn="just">
              <a:buFont typeface="+mj-lt"/>
              <a:buAutoNum type="arabicPeriod"/>
            </a:pPr>
            <a:r>
              <a:rPr lang="es-ES" sz="2000" b="1" dirty="0" smtClean="0"/>
              <a:t>Por reflejos o succión con auriculares de inserción.</a:t>
            </a:r>
          </a:p>
          <a:p>
            <a:pPr lvl="2" algn="just"/>
            <a:endParaRPr lang="es-ES" b="1" dirty="0"/>
          </a:p>
          <a:p>
            <a:pPr lvl="2" algn="just"/>
            <a:r>
              <a:rPr lang="es-ES" sz="2000" dirty="0" smtClean="0"/>
              <a:t>En </a:t>
            </a:r>
            <a:r>
              <a:rPr lang="es-ES" sz="2000" dirty="0"/>
              <a:t>un bebé con </a:t>
            </a:r>
            <a:r>
              <a:rPr lang="es-ES" sz="2000" b="1" dirty="0"/>
              <a:t>edad inferior a seis </a:t>
            </a:r>
            <a:r>
              <a:rPr lang="es-ES" sz="2000" b="1" dirty="0" smtClean="0"/>
              <a:t>meses o en algunos niños </a:t>
            </a:r>
          </a:p>
          <a:p>
            <a:pPr marL="384048" lvl="2" indent="0" algn="just">
              <a:buNone/>
            </a:pPr>
            <a:r>
              <a:rPr lang="es-ES" sz="2000" b="1" dirty="0" smtClean="0"/>
              <a:t>    con grados severos de discapacidad.</a:t>
            </a:r>
          </a:p>
          <a:p>
            <a:pPr lvl="2" algn="just"/>
            <a:endParaRPr lang="es-ES" sz="2000" b="1" dirty="0" smtClean="0"/>
          </a:p>
          <a:p>
            <a:pPr lvl="2" algn="just"/>
            <a:r>
              <a:rPr lang="es-ES" sz="2000" b="1" dirty="0" smtClean="0"/>
              <a:t>Se observa el reflejo de succión</a:t>
            </a:r>
            <a:r>
              <a:rPr lang="es-ES" sz="2000" dirty="0" smtClean="0"/>
              <a:t>: tanto </a:t>
            </a:r>
            <a:r>
              <a:rPr lang="es-ES" sz="2000" dirty="0"/>
              <a:t>el inicio como el cese de la </a:t>
            </a:r>
            <a:r>
              <a:rPr lang="es-ES" sz="2000" dirty="0" smtClean="0"/>
              <a:t>actividad ( de la presencia del estímulo auditivo), </a:t>
            </a:r>
            <a:r>
              <a:rPr lang="es-ES" sz="2000" dirty="0"/>
              <a:t>cuando está dándole el pecho la mamá, tomando un biberón o con un </a:t>
            </a:r>
            <a:r>
              <a:rPr lang="es-ES" sz="2000" dirty="0" smtClean="0"/>
              <a:t>chupete. Son respuestas más próxima a umbral.</a:t>
            </a:r>
          </a:p>
          <a:p>
            <a:pPr lvl="2" algn="just"/>
            <a:endParaRPr lang="es-ES" sz="2000" dirty="0" smtClean="0"/>
          </a:p>
          <a:p>
            <a:pPr lvl="2" algn="just"/>
            <a:r>
              <a:rPr lang="es-ES" sz="2000" b="1" dirty="0" smtClean="0"/>
              <a:t> Reflejos innatos</a:t>
            </a:r>
            <a:r>
              <a:rPr lang="es-ES" sz="2000" dirty="0" smtClean="0"/>
              <a:t>: que </a:t>
            </a:r>
            <a:r>
              <a:rPr lang="es-ES" sz="2000" dirty="0"/>
              <a:t>presentan todos los bebés ante estímulos sonoros (movimiento de los ojos, movimiento de brazos y piernas, contracciones del cuerpo,..), aunque son respuestas que se obtienen generalmente a intensidades más alejadas del umbral.</a:t>
            </a:r>
          </a:p>
          <a:p>
            <a:pPr lvl="2"/>
            <a:endParaRPr lang="es-ES" sz="2000" dirty="0" smtClean="0"/>
          </a:p>
          <a:p>
            <a:pPr lvl="2"/>
            <a:endParaRPr lang="es-ES" dirty="0"/>
          </a:p>
          <a:p>
            <a:pPr lvl="2"/>
            <a:endParaRPr lang="es-ES" dirty="0" smtClean="0"/>
          </a:p>
          <a:p>
            <a:pPr lvl="2"/>
            <a:endParaRPr lang="es-ES" dirty="0"/>
          </a:p>
          <a:p>
            <a:pPr lvl="2"/>
            <a:endParaRPr lang="es-ES" dirty="0" smtClean="0"/>
          </a:p>
          <a:p>
            <a:pPr lvl="2"/>
            <a:endParaRPr lang="es-ES" dirty="0" smtClean="0"/>
          </a:p>
          <a:p>
            <a:pPr marL="914400" lvl="2" indent="0">
              <a:buNone/>
            </a:pPr>
            <a:endParaRPr lang="es-ES"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035" y="1989719"/>
            <a:ext cx="2085975" cy="15906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21100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pruebas </a:t>
            </a:r>
            <a:r>
              <a:rPr lang="es-ES" dirty="0" smtClean="0"/>
              <a:t>subjetivas</a:t>
            </a:r>
            <a:endParaRPr lang="es-ES" dirty="0"/>
          </a:p>
        </p:txBody>
      </p:sp>
      <p:sp>
        <p:nvSpPr>
          <p:cNvPr id="3" name="Marcador de contenido 2"/>
          <p:cNvSpPr>
            <a:spLocks noGrp="1"/>
          </p:cNvSpPr>
          <p:nvPr>
            <p:ph idx="1"/>
          </p:nvPr>
        </p:nvSpPr>
        <p:spPr/>
        <p:txBody>
          <a:bodyPr>
            <a:normAutofit/>
          </a:bodyPr>
          <a:lstStyle/>
          <a:p>
            <a:r>
              <a:rPr lang="es-ES" sz="3200" dirty="0" smtClean="0"/>
              <a:t>Audiometrías</a:t>
            </a:r>
            <a:r>
              <a:rPr lang="es-ES" dirty="0" smtClean="0"/>
              <a:t>:</a:t>
            </a:r>
          </a:p>
          <a:p>
            <a:pPr marL="544068" lvl="1" indent="-342900" algn="just">
              <a:buFont typeface="+mj-lt"/>
              <a:buAutoNum type="arabicPeriod" startAt="2"/>
            </a:pPr>
            <a:r>
              <a:rPr lang="es-ES" dirty="0" smtClean="0"/>
              <a:t> </a:t>
            </a:r>
            <a:r>
              <a:rPr lang="es-ES" sz="2400" b="1" dirty="0" smtClean="0"/>
              <a:t>Por refuerzo visual.</a:t>
            </a:r>
          </a:p>
          <a:p>
            <a:pPr lvl="2" algn="just"/>
            <a:endParaRPr lang="es-ES" b="1" dirty="0"/>
          </a:p>
          <a:p>
            <a:pPr lvl="2" algn="just"/>
            <a:r>
              <a:rPr lang="es-ES" sz="2000" dirty="0"/>
              <a:t>A partir de los </a:t>
            </a:r>
            <a:r>
              <a:rPr lang="es-ES" sz="2000" b="1" dirty="0"/>
              <a:t>5-6 </a:t>
            </a:r>
            <a:r>
              <a:rPr lang="es-ES" sz="2000" b="1" dirty="0" smtClean="0"/>
              <a:t>meses de edad.</a:t>
            </a:r>
          </a:p>
          <a:p>
            <a:pPr lvl="2" algn="just"/>
            <a:r>
              <a:rPr lang="es-ES" sz="2000" dirty="0" smtClean="0"/>
              <a:t>Se condiciona </a:t>
            </a:r>
            <a:r>
              <a:rPr lang="es-ES" sz="2000" dirty="0"/>
              <a:t>al niño para que realice una acción como respuesta al </a:t>
            </a:r>
            <a:r>
              <a:rPr lang="es-ES" sz="2000" dirty="0" smtClean="0"/>
              <a:t>sonido.</a:t>
            </a:r>
          </a:p>
          <a:p>
            <a:pPr lvl="2" algn="just"/>
            <a:r>
              <a:rPr lang="es-ES" sz="2000" dirty="0" smtClean="0"/>
              <a:t> </a:t>
            </a:r>
            <a:r>
              <a:rPr lang="es-ES" sz="2000" dirty="0"/>
              <a:t>El niño ya puede girar la cabeza y orientarla hacia la fuente de sonido donde se encuentra un muñeco o una imagen que le resulta </a:t>
            </a:r>
            <a:r>
              <a:rPr lang="es-ES" sz="2000" dirty="0" smtClean="0"/>
              <a:t>atractiva.</a:t>
            </a:r>
          </a:p>
          <a:p>
            <a:pPr lvl="2" algn="just"/>
            <a:endParaRPr lang="es-ES" sz="2000" b="1" dirty="0" smtClean="0"/>
          </a:p>
          <a:p>
            <a:pPr marL="384048" lvl="2" indent="0">
              <a:buNone/>
            </a:pPr>
            <a:endParaRPr lang="es-ES" sz="2000" dirty="0"/>
          </a:p>
          <a:p>
            <a:pPr lvl="2"/>
            <a:endParaRPr lang="es-ES" sz="2000" dirty="0" smtClean="0"/>
          </a:p>
          <a:p>
            <a:pPr lvl="2"/>
            <a:endParaRPr lang="es-ES" dirty="0"/>
          </a:p>
          <a:p>
            <a:pPr lvl="2"/>
            <a:endParaRPr lang="es-ES" dirty="0" smtClean="0"/>
          </a:p>
          <a:p>
            <a:pPr lvl="2"/>
            <a:endParaRPr lang="es-ES" dirty="0"/>
          </a:p>
          <a:p>
            <a:pPr lvl="2"/>
            <a:endParaRPr lang="es-ES" dirty="0" smtClean="0"/>
          </a:p>
          <a:p>
            <a:pPr lvl="2"/>
            <a:endParaRPr lang="es-ES" dirty="0" smtClean="0"/>
          </a:p>
          <a:p>
            <a:pPr marL="914400" lvl="2" indent="0">
              <a:buNone/>
            </a:pPr>
            <a:endParaRPr lang="es-ES" dirty="0" smtClean="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532" y="4136265"/>
            <a:ext cx="2589995" cy="2234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54474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pruebas </a:t>
            </a:r>
            <a:r>
              <a:rPr lang="es-ES" dirty="0" smtClean="0"/>
              <a:t>subjetivas</a:t>
            </a:r>
            <a:endParaRPr lang="es-ES" dirty="0"/>
          </a:p>
        </p:txBody>
      </p:sp>
      <p:sp>
        <p:nvSpPr>
          <p:cNvPr id="3" name="Marcador de contenido 2"/>
          <p:cNvSpPr>
            <a:spLocks noGrp="1"/>
          </p:cNvSpPr>
          <p:nvPr>
            <p:ph idx="1"/>
          </p:nvPr>
        </p:nvSpPr>
        <p:spPr/>
        <p:txBody>
          <a:bodyPr>
            <a:normAutofit/>
          </a:bodyPr>
          <a:lstStyle/>
          <a:p>
            <a:r>
              <a:rPr lang="es-ES" sz="3200" dirty="0" smtClean="0"/>
              <a:t>Audiometrías</a:t>
            </a:r>
            <a:r>
              <a:rPr lang="es-ES" dirty="0" smtClean="0"/>
              <a:t>:</a:t>
            </a:r>
          </a:p>
          <a:p>
            <a:pPr marL="726948" lvl="2" indent="-342900" algn="just">
              <a:buFont typeface="+mj-lt"/>
              <a:buAutoNum type="arabicPeriod" startAt="3"/>
            </a:pPr>
            <a:r>
              <a:rPr lang="es-ES" sz="2000" b="1" dirty="0" smtClean="0"/>
              <a:t>Mediante condicionamiento a través del juego.</a:t>
            </a:r>
          </a:p>
          <a:p>
            <a:pPr lvl="2" algn="just"/>
            <a:endParaRPr lang="es-ES" b="1" dirty="0"/>
          </a:p>
          <a:p>
            <a:pPr lvl="2" algn="just"/>
            <a:r>
              <a:rPr lang="es-ES" sz="2000" dirty="0"/>
              <a:t>Entre </a:t>
            </a:r>
            <a:r>
              <a:rPr lang="es-ES" sz="2000" b="1" dirty="0"/>
              <a:t>los dos años y medio y los </a:t>
            </a:r>
            <a:r>
              <a:rPr lang="es-ES" sz="2000" b="1" dirty="0" smtClean="0"/>
              <a:t>tres</a:t>
            </a:r>
          </a:p>
          <a:p>
            <a:pPr lvl="2" algn="just"/>
            <a:r>
              <a:rPr lang="es-ES" sz="2000" dirty="0" smtClean="0"/>
              <a:t>Se le condiciona al niño </a:t>
            </a:r>
            <a:r>
              <a:rPr lang="es-ES" sz="2000" dirty="0"/>
              <a:t>para que realice una acción más compleja cuando escuche el estímulo sonoro, mediante un juego sencillo: </a:t>
            </a:r>
            <a:endParaRPr lang="es-ES" sz="2000" dirty="0" smtClean="0"/>
          </a:p>
          <a:p>
            <a:pPr lvl="4" algn="just"/>
            <a:r>
              <a:rPr lang="es-ES" sz="2000" dirty="0" smtClean="0"/>
              <a:t>meter </a:t>
            </a:r>
            <a:r>
              <a:rPr lang="es-ES" sz="2000" dirty="0"/>
              <a:t>pelotas de colores en una </a:t>
            </a:r>
            <a:r>
              <a:rPr lang="es-ES" sz="2000" dirty="0" smtClean="0"/>
              <a:t>cesta</a:t>
            </a:r>
          </a:p>
          <a:p>
            <a:pPr lvl="4" algn="just"/>
            <a:r>
              <a:rPr lang="es-ES" sz="2000" dirty="0" smtClean="0"/>
              <a:t>insertar </a:t>
            </a:r>
            <a:r>
              <a:rPr lang="es-ES" sz="2000" dirty="0"/>
              <a:t>aros en unas </a:t>
            </a:r>
            <a:r>
              <a:rPr lang="es-ES" sz="2000" dirty="0" smtClean="0"/>
              <a:t>barras</a:t>
            </a:r>
          </a:p>
          <a:p>
            <a:pPr lvl="4" algn="just"/>
            <a:r>
              <a:rPr lang="es-ES" sz="2000" dirty="0" smtClean="0"/>
              <a:t>colocar </a:t>
            </a:r>
            <a:r>
              <a:rPr lang="es-ES" sz="2000" dirty="0"/>
              <a:t>piezas en </a:t>
            </a:r>
            <a:r>
              <a:rPr lang="es-ES" sz="2000" dirty="0" smtClean="0"/>
              <a:t>un </a:t>
            </a:r>
            <a:r>
              <a:rPr lang="es-ES" sz="2000" dirty="0" err="1" smtClean="0"/>
              <a:t>puzzle</a:t>
            </a:r>
            <a:r>
              <a:rPr lang="es-ES" sz="2000" dirty="0" smtClean="0"/>
              <a:t>…</a:t>
            </a:r>
          </a:p>
          <a:p>
            <a:pPr lvl="2" algn="just"/>
            <a:endParaRPr lang="es-ES" dirty="0"/>
          </a:p>
          <a:p>
            <a:pPr lvl="2" algn="just"/>
            <a:endParaRPr lang="es-ES" dirty="0" smtClean="0"/>
          </a:p>
          <a:p>
            <a:pPr lvl="2"/>
            <a:endParaRPr lang="es-ES" dirty="0"/>
          </a:p>
          <a:p>
            <a:pPr lvl="2"/>
            <a:endParaRPr lang="es-ES" dirty="0" smtClean="0"/>
          </a:p>
          <a:p>
            <a:pPr lvl="2"/>
            <a:endParaRPr lang="es-ES" dirty="0" smtClean="0"/>
          </a:p>
          <a:p>
            <a:pPr marL="914400" lvl="2" indent="0">
              <a:buNone/>
            </a:pPr>
            <a:endParaRPr lang="es-ES"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268" y="4367743"/>
            <a:ext cx="2381250" cy="1609725"/>
          </a:xfrm>
          <a:prstGeom prst="rect">
            <a:avLst/>
          </a:prstGeom>
        </p:spPr>
      </p:pic>
    </p:spTree>
    <p:extLst>
      <p:ext uri="{BB962C8B-B14F-4D97-AF65-F5344CB8AC3E}">
        <p14:creationId xmlns:p14="http://schemas.microsoft.com/office/powerpoint/2010/main" val="4059093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pruebas </a:t>
            </a:r>
            <a:r>
              <a:rPr lang="es-ES" dirty="0" smtClean="0"/>
              <a:t>subjetivas</a:t>
            </a:r>
            <a:endParaRPr lang="es-ES" dirty="0"/>
          </a:p>
        </p:txBody>
      </p:sp>
      <p:sp>
        <p:nvSpPr>
          <p:cNvPr id="3" name="Marcador de contenido 2"/>
          <p:cNvSpPr>
            <a:spLocks noGrp="1"/>
          </p:cNvSpPr>
          <p:nvPr>
            <p:ph idx="1"/>
          </p:nvPr>
        </p:nvSpPr>
        <p:spPr/>
        <p:txBody>
          <a:bodyPr>
            <a:normAutofit/>
          </a:bodyPr>
          <a:lstStyle/>
          <a:p>
            <a:r>
              <a:rPr lang="es-ES" sz="3200" dirty="0" smtClean="0"/>
              <a:t>Audiometrías</a:t>
            </a:r>
            <a:r>
              <a:rPr lang="es-ES" dirty="0" smtClean="0"/>
              <a:t>:</a:t>
            </a:r>
          </a:p>
          <a:p>
            <a:pPr marL="726948" lvl="2" indent="-342900" algn="just">
              <a:buFont typeface="+mj-lt"/>
              <a:buAutoNum type="arabicPeriod" startAt="4"/>
            </a:pPr>
            <a:r>
              <a:rPr lang="es-ES" sz="2000" b="1" dirty="0" smtClean="0"/>
              <a:t>Pulsando un botón o levantando la mano.</a:t>
            </a:r>
          </a:p>
          <a:p>
            <a:pPr lvl="2" algn="just"/>
            <a:endParaRPr lang="es-ES" b="1" dirty="0"/>
          </a:p>
          <a:p>
            <a:pPr lvl="2" algn="just"/>
            <a:r>
              <a:rPr lang="es-ES" sz="2000" dirty="0" smtClean="0"/>
              <a:t>En niños a partir de 5-6 años.</a:t>
            </a:r>
            <a:endParaRPr lang="es-ES" sz="2000" b="1" dirty="0" smtClean="0"/>
          </a:p>
          <a:p>
            <a:pPr lvl="2" algn="just"/>
            <a:r>
              <a:rPr lang="es-ES" sz="2000" dirty="0" smtClean="0"/>
              <a:t>Se le indica al niño </a:t>
            </a:r>
            <a:r>
              <a:rPr lang="es-ES" sz="2000" dirty="0"/>
              <a:t>para que </a:t>
            </a:r>
            <a:r>
              <a:rPr lang="es-ES" sz="2000" dirty="0" smtClean="0"/>
              <a:t>cuando escuche un sonido por bajito que sea o bien : </a:t>
            </a:r>
          </a:p>
          <a:p>
            <a:pPr lvl="4" algn="just"/>
            <a:r>
              <a:rPr lang="es-ES" sz="2000" dirty="0" smtClean="0"/>
              <a:t>levante le mano</a:t>
            </a:r>
          </a:p>
          <a:p>
            <a:pPr lvl="4" algn="just"/>
            <a:r>
              <a:rPr lang="es-ES" sz="2000" dirty="0" smtClean="0"/>
              <a:t>De al pulsador</a:t>
            </a:r>
          </a:p>
          <a:p>
            <a:pPr lvl="2" algn="just"/>
            <a:endParaRPr lang="es-ES" dirty="0"/>
          </a:p>
          <a:p>
            <a:pPr lvl="2" algn="just"/>
            <a:endParaRPr lang="es-ES" dirty="0" smtClean="0"/>
          </a:p>
          <a:p>
            <a:pPr lvl="2"/>
            <a:endParaRPr lang="es-ES" dirty="0"/>
          </a:p>
          <a:p>
            <a:pPr lvl="2"/>
            <a:endParaRPr lang="es-ES" dirty="0" smtClean="0"/>
          </a:p>
          <a:p>
            <a:pPr lvl="2"/>
            <a:endParaRPr lang="es-ES" dirty="0" smtClean="0"/>
          </a:p>
          <a:p>
            <a:pPr marL="914400" lvl="2" indent="0">
              <a:buNone/>
            </a:pPr>
            <a:endParaRPr lang="es-ES" dirty="0" smtClean="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8636" y="4278419"/>
            <a:ext cx="1752600" cy="1590675"/>
          </a:xfrm>
          <a:prstGeom prst="rect">
            <a:avLst/>
          </a:prstGeom>
          <a:ln>
            <a:noFill/>
          </a:ln>
          <a:effectLst>
            <a:outerShdw blurRad="292100" dist="139700" dir="2700000" algn="tl" rotWithShape="0">
              <a:srgbClr val="333333">
                <a:alpha val="65000"/>
              </a:srgbClr>
            </a:outerShdw>
          </a:effectLst>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637" y="4268894"/>
            <a:ext cx="1724025" cy="160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44204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Qué grado de pérdida puede tener?</a:t>
            </a:r>
            <a:endParaRPr lang="es-ES" dirty="0"/>
          </a:p>
        </p:txBody>
      </p:sp>
      <p:sp>
        <p:nvSpPr>
          <p:cNvPr id="3" name="Marcador de contenido 2"/>
          <p:cNvSpPr>
            <a:spLocks noGrp="1"/>
          </p:cNvSpPr>
          <p:nvPr>
            <p:ph idx="1"/>
          </p:nvPr>
        </p:nvSpPr>
        <p:spPr/>
        <p:txBody>
          <a:bodyPr/>
          <a:lstStyle/>
          <a:p>
            <a:pPr algn="just"/>
            <a:r>
              <a:rPr lang="es-ES" dirty="0" smtClean="0"/>
              <a:t>Una vez realizada la audiometría y contrastados los resultados con el resto de las pruebas auditivas si se confirma el diagnóstico de pérdida auditiva se procede a la adaptación de los audífonos.</a:t>
            </a:r>
          </a:p>
          <a:p>
            <a:pPr algn="just"/>
            <a:r>
              <a:rPr lang="es-ES" dirty="0" smtClean="0"/>
              <a:t>¿ Que grado de pérdida auditiva podemos encontrarnos?</a:t>
            </a:r>
          </a:p>
          <a:p>
            <a:pPr lvl="1" algn="just"/>
            <a:r>
              <a:rPr lang="es-ES" dirty="0" smtClean="0"/>
              <a:t>Leve 20-40 dB</a:t>
            </a:r>
          </a:p>
          <a:p>
            <a:pPr lvl="1" algn="just"/>
            <a:r>
              <a:rPr lang="es-ES" dirty="0" smtClean="0"/>
              <a:t>Moderada 41-60db</a:t>
            </a:r>
          </a:p>
          <a:p>
            <a:pPr lvl="1" algn="just"/>
            <a:r>
              <a:rPr lang="es-ES" dirty="0" smtClean="0"/>
              <a:t>Severa 61-80db</a:t>
            </a:r>
          </a:p>
          <a:p>
            <a:pPr lvl="1" algn="just"/>
            <a:r>
              <a:rPr lang="es-ES" dirty="0" smtClean="0"/>
              <a:t>Profunda 81-120 dB</a:t>
            </a:r>
          </a:p>
          <a:p>
            <a:pPr marL="457200" lvl="1" indent="0" algn="just">
              <a:buNone/>
            </a:pPr>
            <a:endParaRPr lang="es-ES"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1447" y="2829931"/>
            <a:ext cx="3219450" cy="2486025"/>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26295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Qué tipo de pérdida auditiva?</a:t>
            </a:r>
            <a:endParaRPr lang="es-ES" dirty="0"/>
          </a:p>
        </p:txBody>
      </p:sp>
      <p:sp>
        <p:nvSpPr>
          <p:cNvPr id="3" name="Marcador de contenido 2"/>
          <p:cNvSpPr>
            <a:spLocks noGrp="1"/>
          </p:cNvSpPr>
          <p:nvPr>
            <p:ph idx="1"/>
          </p:nvPr>
        </p:nvSpPr>
        <p:spPr/>
        <p:txBody>
          <a:bodyPr>
            <a:normAutofit/>
          </a:bodyPr>
          <a:lstStyle/>
          <a:p>
            <a:pPr>
              <a:buFont typeface="Wingdings" panose="05000000000000000000" pitchFamily="2" charset="2"/>
              <a:buChar char="q"/>
            </a:pPr>
            <a:r>
              <a:rPr lang="es-ES" b="1" dirty="0" smtClean="0"/>
              <a:t>Hipoacusia de conducción o de transmisión:</a:t>
            </a:r>
          </a:p>
          <a:p>
            <a:r>
              <a:rPr lang="es-ES" dirty="0" smtClean="0"/>
              <a:t>Se produce en el oído externo o medio.</a:t>
            </a:r>
          </a:p>
          <a:p>
            <a:r>
              <a:rPr lang="es-ES" dirty="0" smtClean="0"/>
              <a:t>El sonido no llega adecuadamente al oído interno.</a:t>
            </a:r>
          </a:p>
          <a:p>
            <a:endParaRPr lang="es-ES" dirty="0"/>
          </a:p>
          <a:p>
            <a:pPr>
              <a:buFont typeface="Wingdings" panose="05000000000000000000" pitchFamily="2" charset="2"/>
              <a:buChar char="q"/>
            </a:pPr>
            <a:r>
              <a:rPr lang="es-ES" b="1" dirty="0" smtClean="0"/>
              <a:t>Hipoacusia neurosensorial</a:t>
            </a:r>
          </a:p>
          <a:p>
            <a:pPr marL="0" indent="0">
              <a:buNone/>
            </a:pPr>
            <a:r>
              <a:rPr lang="es-ES" dirty="0" smtClean="0"/>
              <a:t>La lesión se encuentra en el oído interno o en el nervio auditivo.</a:t>
            </a:r>
          </a:p>
          <a:p>
            <a:pPr marL="0" indent="0">
              <a:buNone/>
            </a:pPr>
            <a:endParaRPr lang="es-ES" dirty="0"/>
          </a:p>
          <a:p>
            <a:pPr>
              <a:buFont typeface="Wingdings" panose="05000000000000000000" pitchFamily="2" charset="2"/>
              <a:buChar char="q"/>
            </a:pPr>
            <a:r>
              <a:rPr lang="es-ES" b="1" dirty="0"/>
              <a:t>Hipoacusia </a:t>
            </a:r>
            <a:r>
              <a:rPr lang="es-ES" b="1" dirty="0" smtClean="0"/>
              <a:t>mixta</a:t>
            </a:r>
            <a:endParaRPr lang="es-ES" b="1" dirty="0"/>
          </a:p>
          <a:p>
            <a:pPr marL="0" indent="0">
              <a:buNone/>
            </a:pPr>
            <a:r>
              <a:rPr lang="es-ES" dirty="0" smtClean="0"/>
              <a:t>Es la combinación de las anteriores.</a:t>
            </a:r>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9460" y="2118229"/>
            <a:ext cx="3537877" cy="2608317"/>
          </a:xfrm>
          <a:prstGeom prst="rect">
            <a:avLst/>
          </a:prstGeom>
        </p:spPr>
      </p:pic>
    </p:spTree>
    <p:extLst>
      <p:ext uri="{BB962C8B-B14F-4D97-AF65-F5344CB8AC3E}">
        <p14:creationId xmlns:p14="http://schemas.microsoft.com/office/powerpoint/2010/main" val="250928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Qué tipo de pérdida auditiva?</a:t>
            </a:r>
            <a:endParaRPr lang="es-ES" dirty="0"/>
          </a:p>
        </p:txBody>
      </p:sp>
      <p:sp>
        <p:nvSpPr>
          <p:cNvPr id="3" name="Marcador de contenido 2"/>
          <p:cNvSpPr>
            <a:spLocks noGrp="1"/>
          </p:cNvSpPr>
          <p:nvPr>
            <p:ph idx="1"/>
          </p:nvPr>
        </p:nvSpPr>
        <p:spPr/>
        <p:txBody>
          <a:bodyPr>
            <a:normAutofit/>
          </a:bodyPr>
          <a:lstStyle/>
          <a:p>
            <a:pPr>
              <a:buFont typeface="Wingdings" panose="05000000000000000000" pitchFamily="2" charset="2"/>
              <a:buChar char="q"/>
            </a:pPr>
            <a:r>
              <a:rPr lang="es-ES" b="1" dirty="0" smtClean="0"/>
              <a:t>Hipoacusia de conducción o de transmisión:</a:t>
            </a:r>
          </a:p>
          <a:p>
            <a:endParaRPr lang="es-ES" dirty="0" smtClean="0"/>
          </a:p>
          <a:p>
            <a:endParaRPr lang="es-ES" dirty="0" smtClean="0"/>
          </a:p>
          <a:p>
            <a:endParaRPr lang="es-ES" dirty="0" smtClean="0"/>
          </a:p>
          <a:p>
            <a:pPr marL="1471400" lvl="8" indent="0">
              <a:buNone/>
            </a:pPr>
            <a:endParaRPr lang="es-ES" dirty="0" smtClean="0"/>
          </a:p>
          <a:p>
            <a:pPr marL="0" indent="0">
              <a:buNone/>
            </a:pPr>
            <a:r>
              <a:rPr lang="es-ES" dirty="0"/>
              <a:t>	</a:t>
            </a:r>
            <a:r>
              <a:rPr lang="es-ES" dirty="0" smtClean="0"/>
              <a:t>						</a:t>
            </a:r>
            <a:r>
              <a:rPr lang="es-ES" b="1" dirty="0" smtClean="0"/>
              <a:t>Hipoacusia mixta</a:t>
            </a:r>
            <a:endParaRPr lang="es-ES" dirty="0" smtClean="0"/>
          </a:p>
          <a:p>
            <a:pPr marL="1471400" lvl="8" indent="0">
              <a:buNone/>
            </a:pPr>
            <a:endParaRPr lang="es-ES" dirty="0" smtClean="0"/>
          </a:p>
          <a:p>
            <a:pPr>
              <a:buFont typeface="Wingdings" panose="05000000000000000000" pitchFamily="2" charset="2"/>
              <a:buChar char="q"/>
            </a:pPr>
            <a:r>
              <a:rPr lang="es-ES" b="1" dirty="0" smtClean="0"/>
              <a:t>Hipoacusia neurosensorial</a:t>
            </a:r>
          </a:p>
          <a:p>
            <a:pPr marL="0" indent="0">
              <a:buNone/>
            </a:pPr>
            <a:endParaRPr lang="es-ES" dirty="0" smtClean="0"/>
          </a:p>
          <a:p>
            <a:pPr marL="0" indent="0">
              <a:buNone/>
            </a:pPr>
            <a:endParaRPr lang="es-E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064" y="2232673"/>
            <a:ext cx="1704975" cy="1800225"/>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830" y="3992669"/>
            <a:ext cx="1771650" cy="1876425"/>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9552" y="4288665"/>
            <a:ext cx="1902960" cy="1469197"/>
          </a:xfrm>
          <a:prstGeom prst="rect">
            <a:avLst/>
          </a:prstGeom>
        </p:spPr>
      </p:pic>
    </p:spTree>
    <p:extLst>
      <p:ext uri="{BB962C8B-B14F-4D97-AF65-F5344CB8AC3E}">
        <p14:creationId xmlns:p14="http://schemas.microsoft.com/office/powerpoint/2010/main" val="832452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soluciones auditivas tenemos?</a:t>
            </a:r>
            <a:endParaRPr lang="es-ES" dirty="0"/>
          </a:p>
        </p:txBody>
      </p:sp>
      <p:sp>
        <p:nvSpPr>
          <p:cNvPr id="3" name="Marcador de contenido 2"/>
          <p:cNvSpPr>
            <a:spLocks noGrp="1"/>
          </p:cNvSpPr>
          <p:nvPr>
            <p:ph idx="1"/>
          </p:nvPr>
        </p:nvSpPr>
        <p:spPr/>
        <p:txBody>
          <a:bodyPr/>
          <a:lstStyle/>
          <a:p>
            <a:r>
              <a:rPr lang="es-ES" b="1" dirty="0" smtClean="0"/>
              <a:t>Audífonos</a:t>
            </a:r>
          </a:p>
          <a:p>
            <a:pPr algn="just"/>
            <a:r>
              <a:rPr lang="es-ES" dirty="0" smtClean="0"/>
              <a:t>Los audífonos amplifican el sonido, lo que nos permite oír de forma natural pero de una manera más elevada en función del ajuste que nos haya realizado el </a:t>
            </a:r>
            <a:r>
              <a:rPr lang="es-ES" dirty="0" err="1" smtClean="0"/>
              <a:t>audioprotesista</a:t>
            </a:r>
            <a:r>
              <a:rPr lang="es-ES" dirty="0" smtClean="0"/>
              <a:t>.</a:t>
            </a:r>
          </a:p>
          <a:p>
            <a:pPr algn="just"/>
            <a:r>
              <a:rPr lang="es-ES" dirty="0" smtClean="0"/>
              <a:t>Esto permite en pérdidas ligeras, moderadas e incluso severas adquirir el lenguaje y realizar una vida completamente normal.</a:t>
            </a:r>
          </a:p>
          <a:p>
            <a:pPr algn="just"/>
            <a:r>
              <a:rPr lang="es-ES" dirty="0" smtClean="0"/>
              <a:t>Incluso en pérdida profundas es aconsejable llevar audífonos durante el tiempo previo al implante coclear lo que se conoce como </a:t>
            </a:r>
            <a:r>
              <a:rPr lang="es-ES" dirty="0" err="1" smtClean="0"/>
              <a:t>preimplante</a:t>
            </a:r>
            <a:r>
              <a:rPr lang="es-ES" dirty="0" smtClean="0"/>
              <a:t>.</a:t>
            </a:r>
          </a:p>
          <a:p>
            <a:endParaRPr lang="es-ES" dirty="0" smtClean="0"/>
          </a:p>
          <a:p>
            <a:endParaRPr lang="es-ES" dirty="0" smtClean="0"/>
          </a:p>
          <a:p>
            <a:pPr marL="0" indent="0">
              <a:buNone/>
            </a:pPr>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266" y="4365402"/>
            <a:ext cx="2343656" cy="1739184"/>
          </a:xfrm>
          <a:prstGeom prst="rect">
            <a:avLst/>
          </a:prstGeom>
          <a:ln>
            <a:noFill/>
          </a:ln>
          <a:effectLst>
            <a:outerShdw blurRad="292100" dist="139700" dir="2700000" algn="tl" rotWithShape="0">
              <a:srgbClr val="333333">
                <a:alpha val="65000"/>
              </a:srgbClr>
            </a:outerShdw>
          </a:effec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3110" y="4399611"/>
            <a:ext cx="2295525" cy="1704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9488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Sobre mi:</a:t>
            </a:r>
            <a:endParaRPr lang="es-ES" dirty="0"/>
          </a:p>
        </p:txBody>
      </p:sp>
      <p:sp>
        <p:nvSpPr>
          <p:cNvPr id="3" name="Marcador de contenido 2"/>
          <p:cNvSpPr>
            <a:spLocks noGrp="1"/>
          </p:cNvSpPr>
          <p:nvPr>
            <p:ph idx="1"/>
          </p:nvPr>
        </p:nvSpPr>
        <p:spPr/>
        <p:txBody>
          <a:bodyPr/>
          <a:lstStyle/>
          <a:p>
            <a:pPr marL="0" indent="0">
              <a:buNone/>
            </a:pPr>
            <a:r>
              <a:rPr lang="es-ES" dirty="0" smtClean="0"/>
              <a:t>Mi nombre es Cristina Barrio Córdoba</a:t>
            </a:r>
            <a:endParaRPr lang="es-ES" dirty="0"/>
          </a:p>
          <a:p>
            <a:pPr marL="0" indent="0">
              <a:buNone/>
            </a:pPr>
            <a:r>
              <a:rPr lang="es-ES" dirty="0" smtClean="0"/>
              <a:t>Me he formado como logopeda, </a:t>
            </a:r>
            <a:r>
              <a:rPr lang="es-ES" dirty="0" err="1" smtClean="0"/>
              <a:t>audioprotesista</a:t>
            </a:r>
            <a:r>
              <a:rPr lang="es-ES" dirty="0" smtClean="0"/>
              <a:t> y psicopedagoga.</a:t>
            </a:r>
          </a:p>
          <a:p>
            <a:pPr marL="0" indent="0">
              <a:buNone/>
            </a:pPr>
            <a:r>
              <a:rPr lang="es-ES" dirty="0" smtClean="0"/>
              <a:t>Llevo más de 18 años rehabilitando adultos y niños con implante coclear y/o audífonos.</a:t>
            </a:r>
          </a:p>
          <a:p>
            <a:pPr marL="0" indent="0">
              <a:buNone/>
            </a:pPr>
            <a:r>
              <a:rPr lang="es-ES" dirty="0" smtClean="0"/>
              <a:t>He trabajado 16 años en el Hospital de la Paz y en centros privados.</a:t>
            </a:r>
          </a:p>
          <a:p>
            <a:pPr marL="0" indent="0">
              <a:buNone/>
            </a:pPr>
            <a:r>
              <a:rPr lang="es-ES" dirty="0" smtClean="0"/>
              <a:t>Actualmente colaboro con centros auditivos realizando rehabilitación auditiva en adultos de manera presencial y mediante sesiones online.</a:t>
            </a:r>
          </a:p>
          <a:p>
            <a:pPr marL="0" indent="0">
              <a:buNone/>
            </a:pPr>
            <a:r>
              <a:rPr lang="es-ES" dirty="0" smtClean="0"/>
              <a:t>Doy ponencias sobre temas de audición y rehabilitación a familiares, profesionales del sector y maestros.</a:t>
            </a:r>
          </a:p>
        </p:txBody>
      </p:sp>
    </p:spTree>
    <p:extLst>
      <p:ext uri="{BB962C8B-B14F-4D97-AF65-F5344CB8AC3E}">
        <p14:creationId xmlns:p14="http://schemas.microsoft.com/office/powerpoint/2010/main" val="267596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soluciones auditivas tenemos?</a:t>
            </a:r>
            <a:endParaRPr lang="es-ES" dirty="0"/>
          </a:p>
        </p:txBody>
      </p:sp>
      <p:sp>
        <p:nvSpPr>
          <p:cNvPr id="3" name="Marcador de contenido 2"/>
          <p:cNvSpPr>
            <a:spLocks noGrp="1"/>
          </p:cNvSpPr>
          <p:nvPr>
            <p:ph idx="1"/>
          </p:nvPr>
        </p:nvSpPr>
        <p:spPr/>
        <p:txBody>
          <a:bodyPr/>
          <a:lstStyle/>
          <a:p>
            <a:r>
              <a:rPr lang="es-ES" b="1" dirty="0" smtClean="0"/>
              <a:t>Implantes osteointegrados o sistema de conducción ósea</a:t>
            </a:r>
          </a:p>
          <a:p>
            <a:pPr algn="just"/>
            <a:r>
              <a:rPr lang="es-ES" dirty="0" smtClean="0"/>
              <a:t>Casos especiales donde no es posible colocar o sacar partido a un audífono convencional.</a:t>
            </a:r>
          </a:p>
          <a:p>
            <a:pPr algn="just"/>
            <a:r>
              <a:rPr lang="es-ES" dirty="0" smtClean="0"/>
              <a:t>El daño está en el oído externo o medio. Y el sonido llega directamente al oído interno por vibración.</a:t>
            </a:r>
          </a:p>
          <a:p>
            <a:endParaRPr lang="es-ES" dirty="0" smtClean="0"/>
          </a:p>
          <a:p>
            <a:pPr marL="0" indent="0">
              <a:buNone/>
            </a:pPr>
            <a:endParaRPr lang="es-ES"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3857414"/>
            <a:ext cx="2697540" cy="1698451"/>
          </a:xfrm>
          <a:prstGeom prst="rect">
            <a:avLst/>
          </a:prstGeom>
          <a:ln>
            <a:noFill/>
          </a:ln>
          <a:effectLst>
            <a:outerShdw blurRad="292100" dist="139700" dir="2700000" algn="tl" rotWithShape="0">
              <a:srgbClr val="333333">
                <a:alpha val="65000"/>
              </a:srgbClr>
            </a:outerShdw>
          </a:effec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7" y="3670669"/>
            <a:ext cx="2153726" cy="20719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6281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soluciones auditivas tenemos?</a:t>
            </a:r>
            <a:endParaRPr lang="es-ES" dirty="0"/>
          </a:p>
        </p:txBody>
      </p:sp>
      <p:sp>
        <p:nvSpPr>
          <p:cNvPr id="3" name="Marcador de contenido 2"/>
          <p:cNvSpPr>
            <a:spLocks noGrp="1"/>
          </p:cNvSpPr>
          <p:nvPr>
            <p:ph idx="1"/>
          </p:nvPr>
        </p:nvSpPr>
        <p:spPr/>
        <p:txBody>
          <a:bodyPr/>
          <a:lstStyle/>
          <a:p>
            <a:r>
              <a:rPr lang="es-ES" b="1" dirty="0" smtClean="0"/>
              <a:t>Implante coclear</a:t>
            </a:r>
          </a:p>
          <a:p>
            <a:r>
              <a:rPr lang="es-ES" dirty="0" smtClean="0"/>
              <a:t>Para pérdidas profundas neurosensoriales donde no es posible adquirir el lenguaje con los audífonos.</a:t>
            </a: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3693" y="3599744"/>
            <a:ext cx="2354881" cy="1732445"/>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2765" y="3599744"/>
            <a:ext cx="1707713" cy="16501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452360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Y si mi hijo tiene una pérdida auditiva profunda?</a:t>
            </a:r>
            <a:endParaRPr lang="es-ES" dirty="0"/>
          </a:p>
        </p:txBody>
      </p:sp>
      <p:sp>
        <p:nvSpPr>
          <p:cNvPr id="3" name="Marcador de contenido 2"/>
          <p:cNvSpPr>
            <a:spLocks noGrp="1"/>
          </p:cNvSpPr>
          <p:nvPr>
            <p:ph idx="1"/>
          </p:nvPr>
        </p:nvSpPr>
        <p:spPr/>
        <p:txBody>
          <a:bodyPr>
            <a:normAutofit/>
          </a:bodyPr>
          <a:lstStyle/>
          <a:p>
            <a:pPr algn="just"/>
            <a:r>
              <a:rPr lang="es-ES" b="1" dirty="0" smtClean="0"/>
              <a:t>Por protocolo</a:t>
            </a:r>
            <a:r>
              <a:rPr lang="es-ES" dirty="0" smtClean="0"/>
              <a:t>:</a:t>
            </a:r>
          </a:p>
          <a:p>
            <a:pPr algn="just">
              <a:buFont typeface="Wingdings" panose="05000000000000000000" pitchFamily="2" charset="2"/>
              <a:buChar char="ü"/>
            </a:pPr>
            <a:r>
              <a:rPr lang="es-ES" dirty="0" smtClean="0"/>
              <a:t> </a:t>
            </a:r>
            <a:r>
              <a:rPr lang="es-ES" dirty="0"/>
              <a:t>S</a:t>
            </a:r>
            <a:r>
              <a:rPr lang="es-ES" dirty="0" smtClean="0"/>
              <a:t>e le realizará una adaptación de audífonos y una estimulación auditiva durante un tiempo hasta confirmar que dicha audición con esos audífonos no es funcional para adquirir el lenguaje.</a:t>
            </a:r>
          </a:p>
          <a:p>
            <a:pPr algn="just">
              <a:buFont typeface="Wingdings" panose="05000000000000000000" pitchFamily="2" charset="2"/>
              <a:buChar char="ü"/>
            </a:pPr>
            <a:r>
              <a:rPr lang="es-ES" dirty="0" smtClean="0"/>
              <a:t>Se procede a realizar protocolo de implantes.</a:t>
            </a:r>
          </a:p>
          <a:p>
            <a:pPr algn="just">
              <a:buFont typeface="Wingdings" panose="05000000000000000000" pitchFamily="2" charset="2"/>
              <a:buChar char="ü"/>
            </a:pPr>
            <a:r>
              <a:rPr lang="es-ES" dirty="0" smtClean="0"/>
              <a:t>Se le realizan pruebas en el hospital para considerar el oído a implantar.</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2170" y="4246881"/>
            <a:ext cx="1323975" cy="1676400"/>
          </a:xfrm>
          <a:prstGeom prst="rect">
            <a:avLst/>
          </a:prstGeom>
          <a:ln>
            <a:noFill/>
          </a:ln>
          <a:effectLst>
            <a:outerShdw blurRad="292100" dist="139700" dir="2700000" algn="tl" rotWithShape="0">
              <a:srgbClr val="333333">
                <a:alpha val="65000"/>
              </a:srgbClr>
            </a:outerShdw>
          </a:effec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4405843"/>
            <a:ext cx="2705100" cy="15716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62656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Y si mi hijo tiene una pérdida auditiva profunda?</a:t>
            </a:r>
            <a:endParaRPr lang="es-ES" dirty="0"/>
          </a:p>
        </p:txBody>
      </p:sp>
      <p:sp>
        <p:nvSpPr>
          <p:cNvPr id="3" name="Marcador de contenido 2"/>
          <p:cNvSpPr>
            <a:spLocks noGrp="1"/>
          </p:cNvSpPr>
          <p:nvPr>
            <p:ph idx="1"/>
          </p:nvPr>
        </p:nvSpPr>
        <p:spPr/>
        <p:txBody>
          <a:bodyPr/>
          <a:lstStyle/>
          <a:p>
            <a:pPr algn="just">
              <a:buFont typeface="Wingdings" panose="05000000000000000000" pitchFamily="2" charset="2"/>
              <a:buChar char="ü"/>
            </a:pPr>
            <a:r>
              <a:rPr lang="es-ES" dirty="0" smtClean="0"/>
              <a:t>Se realiza la cirugía y al mes se le coloca la parte externa, el procesador.</a:t>
            </a:r>
          </a:p>
          <a:p>
            <a:pPr algn="just">
              <a:buFont typeface="Wingdings" panose="05000000000000000000" pitchFamily="2" charset="2"/>
              <a:buChar char="ü"/>
            </a:pPr>
            <a:r>
              <a:rPr lang="es-ES" dirty="0" smtClean="0"/>
              <a:t>Se inicia tratamiento de estimulación auditiva y logopedia para aprender a interpretar la señal nueva que recibe. En el caso de los niños la evolución en su tratamiento va a ir en función de si han oído antes de empezar a hablar o no.</a:t>
            </a:r>
          </a:p>
          <a:p>
            <a:pPr algn="just">
              <a:buFont typeface="Wingdings" panose="05000000000000000000" pitchFamily="2" charset="2"/>
              <a:buChar char="ü"/>
            </a:pPr>
            <a:r>
              <a:rPr lang="es-ES" dirty="0" smtClean="0"/>
              <a:t>La estimación del tiempo de tratamiento varia en cada niño pero por regla general si se ha implantado en torno al año será un año de tratamiento, si ha sido entorno a los dos años serán dos años y así sucesivamente.</a:t>
            </a:r>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2056" y="4377268"/>
            <a:ext cx="2438400" cy="160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43972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soluciones para temas auditivos por suerte hoy en día las tenemos.</a:t>
            </a:r>
            <a:endParaRPr lang="es-ES" dirty="0"/>
          </a:p>
        </p:txBody>
      </p:sp>
      <p:sp>
        <p:nvSpPr>
          <p:cNvPr id="3" name="Marcador de contenido 2"/>
          <p:cNvSpPr>
            <a:spLocks noGrp="1"/>
          </p:cNvSpPr>
          <p:nvPr>
            <p:ph idx="1"/>
          </p:nvPr>
        </p:nvSpPr>
        <p:spPr/>
        <p:txBody>
          <a:bodyPr/>
          <a:lstStyle/>
          <a:p>
            <a:r>
              <a:rPr lang="es-ES" b="1" dirty="0" smtClean="0"/>
              <a:t>Recuerda</a:t>
            </a:r>
            <a:r>
              <a:rPr lang="es-ES" dirty="0" smtClean="0"/>
              <a:t>:</a:t>
            </a:r>
          </a:p>
          <a:p>
            <a:pPr lvl="2" algn="just"/>
            <a:r>
              <a:rPr lang="es-ES" sz="2400" dirty="0" smtClean="0"/>
              <a:t>Ante la menor duda de problema auditivo acudir al especialista.</a:t>
            </a:r>
          </a:p>
          <a:p>
            <a:pPr lvl="2" algn="just"/>
            <a:r>
              <a:rPr lang="es-ES" sz="2400" dirty="0" smtClean="0"/>
              <a:t>Los primeros síntomas muchas veces se observan en el entorno escolar.</a:t>
            </a:r>
          </a:p>
          <a:p>
            <a:pPr lvl="2" algn="just"/>
            <a:r>
              <a:rPr lang="es-ES" sz="2400" dirty="0" smtClean="0"/>
              <a:t>Un niño bien adaptado a sus audífonos no se los tiene que quitar, si eso ocurre de una manera constante o no se los quiere poner, es recomendable revisar la audición por si estuvieran demasiado bajos o demasiado altos.</a:t>
            </a:r>
          </a:p>
          <a:p>
            <a:pPr lvl="2" algn="just"/>
            <a:r>
              <a:rPr lang="es-ES" sz="2400" dirty="0" smtClean="0"/>
              <a:t>Los niños portadores de implante llevan una opción pediátrica los primeros años para evitar que se caiga y se pierda. Da mucha tranquilidad a los padres.</a:t>
            </a:r>
          </a:p>
          <a:p>
            <a:pPr marL="914400" lvl="2" indent="0" algn="just">
              <a:buNone/>
            </a:pPr>
            <a:endParaRPr lang="es-ES" sz="2400" dirty="0"/>
          </a:p>
        </p:txBody>
      </p:sp>
    </p:spTree>
    <p:extLst>
      <p:ext uri="{BB962C8B-B14F-4D97-AF65-F5344CB8AC3E}">
        <p14:creationId xmlns:p14="http://schemas.microsoft.com/office/powerpoint/2010/main" val="2806936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Si tienes dudas este es el momento</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8746" y="2761444"/>
            <a:ext cx="2815467" cy="27381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3106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
            </a:r>
            <a:br>
              <a:rPr lang="es-ES" dirty="0" smtClean="0"/>
            </a:br>
            <a:r>
              <a:rPr lang="es-ES" dirty="0" smtClean="0"/>
              <a:t/>
            </a:r>
            <a:br>
              <a:rPr lang="es-ES" dirty="0" smtClean="0"/>
            </a:br>
            <a:r>
              <a:rPr lang="es-ES" dirty="0"/>
              <a:t/>
            </a:r>
            <a:br>
              <a:rPr lang="es-ES" dirty="0"/>
            </a:br>
            <a:r>
              <a:rPr lang="es-ES" b="1" dirty="0" smtClean="0">
                <a:solidFill>
                  <a:schemeClr val="accent1">
                    <a:lumMod val="75000"/>
                  </a:schemeClr>
                </a:solidFill>
              </a:rPr>
              <a:t>MUCHAS GRACIAS por vuestra atención</a:t>
            </a:r>
            <a:r>
              <a:rPr lang="es-ES" dirty="0" smtClean="0"/>
              <a:t>.</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96751" y="2413230"/>
            <a:ext cx="4459458" cy="31569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79801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Cribado neonatal de hipoacusia</a:t>
            </a:r>
            <a:endParaRPr lang="es-ES" dirty="0"/>
          </a:p>
        </p:txBody>
      </p:sp>
      <p:sp>
        <p:nvSpPr>
          <p:cNvPr id="3" name="Marcador de contenido 2"/>
          <p:cNvSpPr>
            <a:spLocks noGrp="1"/>
          </p:cNvSpPr>
          <p:nvPr>
            <p:ph idx="1"/>
          </p:nvPr>
        </p:nvSpPr>
        <p:spPr>
          <a:xfrm>
            <a:off x="1097280" y="1845734"/>
            <a:ext cx="10058400" cy="4142942"/>
          </a:xfrm>
        </p:spPr>
        <p:txBody>
          <a:bodyPr>
            <a:normAutofit/>
          </a:bodyPr>
          <a:lstStyle/>
          <a:p>
            <a:pPr algn="just"/>
            <a:r>
              <a:rPr lang="es-ES" dirty="0" smtClean="0"/>
              <a:t>Programa que se ofrece a todos los recién nacidos en la Comunidad de Madrid.</a:t>
            </a:r>
          </a:p>
          <a:p>
            <a:pPr algn="just">
              <a:buFont typeface="Wingdings" panose="05000000000000000000" pitchFamily="2" charset="2"/>
              <a:buChar char="§"/>
            </a:pPr>
            <a:r>
              <a:rPr lang="es-ES" b="1" dirty="0" smtClean="0"/>
              <a:t> Prueba: Potenciales Evocados Auditivos de Tronco Cerebral Automatizados ( PEATC-A)</a:t>
            </a:r>
          </a:p>
          <a:p>
            <a:pPr lvl="1" algn="just" fontAlgn="base">
              <a:buFont typeface="Courier New" panose="02070309020205020404" pitchFamily="49" charset="0"/>
              <a:buChar char="o"/>
            </a:pPr>
            <a:r>
              <a:rPr lang="es-ES" b="1" dirty="0"/>
              <a:t>Esta prueba resulta muy sencilla, rápida e indolora para el recién nacido.</a:t>
            </a:r>
            <a:r>
              <a:rPr lang="es-ES" dirty="0"/>
              <a:t> Se realizan mediante la colocación de unos auriculares desechables alrededor de cada oído cuando el niño está tranquilo, incluso dormido. En pocos segundos se obtiene el resultado</a:t>
            </a:r>
            <a:r>
              <a:rPr lang="es-ES" dirty="0" smtClean="0"/>
              <a:t>:</a:t>
            </a:r>
            <a:endParaRPr lang="es-ES" dirty="0"/>
          </a:p>
          <a:p>
            <a:pPr lvl="2" algn="just" fontAlgn="base">
              <a:buFont typeface="Courier New" panose="02070309020205020404" pitchFamily="49" charset="0"/>
              <a:buChar char="o"/>
            </a:pPr>
            <a:r>
              <a:rPr lang="es-ES" sz="1800" dirty="0"/>
              <a:t>Si el </a:t>
            </a:r>
            <a:r>
              <a:rPr lang="es-ES" sz="1800" u="sng" dirty="0"/>
              <a:t>resultado es normal </a:t>
            </a:r>
            <a:r>
              <a:rPr lang="es-ES" sz="1800" dirty="0"/>
              <a:t>y el bebé pasa la prueba es poco probable que tenga un déficit auditivo, pues la técnica es muy fiable. En cualquier caso, es importante continuar vigilando la audición del lactante durante los primeros meses y comentar cualquier duda con su pediatra. </a:t>
            </a:r>
          </a:p>
          <a:p>
            <a:pPr lvl="2" algn="just" fontAlgn="base">
              <a:buFont typeface="Courier New" panose="02070309020205020404" pitchFamily="49" charset="0"/>
              <a:buChar char="o"/>
            </a:pPr>
            <a:r>
              <a:rPr lang="es-ES" sz="1800" b="1" dirty="0"/>
              <a:t>Cuando el recién nacido no pasa la prueba es importante repetirla al mes de vida</a:t>
            </a:r>
            <a:r>
              <a:rPr lang="es-ES" sz="1800" dirty="0"/>
              <a:t>. En ocasiones, hay condiciones transitorias en el niño que dificultan la realización de la prueba, que repetida unas semanas después tiene un resultado normal. Si el lactante no pasa la segunda prueba se deriva para valoración a su unidad de otorrinolaringología de referencia para realizar otras pruebas diagnósticas pertinentes (alrededor del tercer mes de vida). </a:t>
            </a:r>
            <a:endParaRPr lang="es-ES" sz="1800" dirty="0" smtClean="0"/>
          </a:p>
          <a:p>
            <a:pPr lvl="2" algn="just">
              <a:buFont typeface="Courier New" panose="02070309020205020404" pitchFamily="49" charset="0"/>
              <a:buChar char="o"/>
            </a:pPr>
            <a:r>
              <a:rPr lang="es-ES" sz="1800" dirty="0" smtClean="0"/>
              <a:t>Posteriormente se inicia el tratamiento y seguimiento en los primeros seis meses de vida del niño.</a:t>
            </a:r>
            <a:endParaRPr lang="es-ES" sz="18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7896" y="169869"/>
            <a:ext cx="2180493" cy="1675865"/>
          </a:xfrm>
          <a:prstGeom prst="rect">
            <a:avLst/>
          </a:prstGeom>
        </p:spPr>
      </p:pic>
    </p:spTree>
    <p:extLst>
      <p:ext uri="{BB962C8B-B14F-4D97-AF65-F5344CB8AC3E}">
        <p14:creationId xmlns:p14="http://schemas.microsoft.com/office/powerpoint/2010/main" val="2964513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Primera infancia</a:t>
            </a:r>
            <a:endParaRPr lang="es-ES" dirty="0"/>
          </a:p>
        </p:txBody>
      </p:sp>
      <p:sp>
        <p:nvSpPr>
          <p:cNvPr id="3" name="Marcador de contenido 2"/>
          <p:cNvSpPr>
            <a:spLocks noGrp="1"/>
          </p:cNvSpPr>
          <p:nvPr>
            <p:ph idx="1"/>
          </p:nvPr>
        </p:nvSpPr>
        <p:spPr/>
        <p:txBody>
          <a:bodyPr>
            <a:normAutofit fontScale="92500" lnSpcReduction="20000"/>
          </a:bodyPr>
          <a:lstStyle/>
          <a:p>
            <a:pPr marL="0" indent="0" algn="just" fontAlgn="base">
              <a:buNone/>
            </a:pPr>
            <a:r>
              <a:rPr lang="es-ES" b="1" dirty="0"/>
              <a:t> </a:t>
            </a:r>
            <a:r>
              <a:rPr lang="es-ES" b="1" dirty="0" smtClean="0"/>
              <a:t> Indicadores </a:t>
            </a:r>
            <a:r>
              <a:rPr lang="es-ES" b="1" dirty="0"/>
              <a:t>de </a:t>
            </a:r>
            <a:r>
              <a:rPr lang="es-ES" b="1" dirty="0" smtClean="0"/>
              <a:t>aprendizaje</a:t>
            </a:r>
            <a:r>
              <a:rPr lang="es-ES" dirty="0" smtClean="0"/>
              <a:t> </a:t>
            </a:r>
            <a:r>
              <a:rPr lang="es-ES" dirty="0"/>
              <a:t>nos dan pistas sobre el desarrollo de nuestro hijo:</a:t>
            </a:r>
          </a:p>
          <a:p>
            <a:pPr algn="just" fontAlgn="base"/>
            <a:r>
              <a:rPr lang="es-ES" b="1" dirty="0"/>
              <a:t>9 meses.</a:t>
            </a:r>
            <a:r>
              <a:rPr lang="es-ES" dirty="0"/>
              <a:t> Muestra de comprensión verbal de palabras sencillas como mamá, papá, no…</a:t>
            </a:r>
          </a:p>
          <a:p>
            <a:pPr algn="just" fontAlgn="base"/>
            <a:r>
              <a:rPr lang="es-ES" b="1" dirty="0"/>
              <a:t>10 meses.</a:t>
            </a:r>
            <a:r>
              <a:rPr lang="es-ES" dirty="0"/>
              <a:t> El balbuceo debe sonar parecido al habla, con sílabas independientes </a:t>
            </a:r>
            <a:r>
              <a:rPr lang="es-ES" dirty="0" smtClean="0"/>
              <a:t>encadenadas. </a:t>
            </a:r>
            <a:r>
              <a:rPr lang="es-ES" dirty="0"/>
              <a:t>Las primeras palabras reconocibles se pronuncian en este momento.</a:t>
            </a:r>
          </a:p>
          <a:p>
            <a:pPr algn="just" fontAlgn="base"/>
            <a:r>
              <a:rPr lang="es-ES" b="1" dirty="0"/>
              <a:t>Al 1 año. </a:t>
            </a:r>
            <a:r>
              <a:rPr lang="es-ES" dirty="0"/>
              <a:t>Pronuncia una o más palabras.</a:t>
            </a:r>
          </a:p>
          <a:p>
            <a:pPr algn="just" fontAlgn="base"/>
            <a:r>
              <a:rPr lang="es-ES" b="1" dirty="0"/>
              <a:t>Con 18 meses.</a:t>
            </a:r>
            <a:r>
              <a:rPr lang="es-ES" dirty="0"/>
              <a:t> Comprende frases sencillas, recoge objetos familiares bajo petición verbal y señala partes del cuerpo. También, dispone de un vocabulario oral de entre 20 y 50 palabras y utiliza frases cortas.</a:t>
            </a:r>
          </a:p>
          <a:p>
            <a:pPr algn="just" fontAlgn="base"/>
            <a:r>
              <a:rPr lang="es-ES" b="1" dirty="0"/>
              <a:t>Con 24 meses. </a:t>
            </a:r>
            <a:r>
              <a:rPr lang="es-ES" dirty="0"/>
              <a:t>Tiene un vocabulario oral de 150 palabras mínimo, y aparecen las primeras frases sencillas de dos palabras. La mayor parte de la conversación debería ser comprensible para los adultos.</a:t>
            </a:r>
          </a:p>
          <a:p>
            <a:pPr algn="just" fontAlgn="base"/>
            <a:r>
              <a:rPr lang="es-ES" b="1" dirty="0"/>
              <a:t>De los 3 a 5 años.</a:t>
            </a:r>
            <a:r>
              <a:rPr lang="es-ES" dirty="0"/>
              <a:t> Usa el lenguaje hablado de forma constante para expresar deseos, emociones, transmitir información y realizar preguntas. Un preescolar debería entender casi todo lo que se le dice.</a:t>
            </a:r>
          </a:p>
          <a:p>
            <a:pPr algn="just"/>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2207" y="178229"/>
            <a:ext cx="2581275" cy="1552575"/>
          </a:xfrm>
          <a:prstGeom prst="rect">
            <a:avLst/>
          </a:prstGeom>
        </p:spPr>
      </p:pic>
    </p:spTree>
    <p:extLst>
      <p:ext uri="{BB962C8B-B14F-4D97-AF65-F5344CB8AC3E}">
        <p14:creationId xmlns:p14="http://schemas.microsoft.com/office/powerpoint/2010/main" val="2331231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Cuándo acudir a un especialista?</a:t>
            </a:r>
            <a:endParaRPr lang="es-ES" dirty="0"/>
          </a:p>
        </p:txBody>
      </p:sp>
      <p:sp>
        <p:nvSpPr>
          <p:cNvPr id="3" name="Marcador de contenido 2"/>
          <p:cNvSpPr>
            <a:spLocks noGrp="1"/>
          </p:cNvSpPr>
          <p:nvPr>
            <p:ph idx="1"/>
          </p:nvPr>
        </p:nvSpPr>
        <p:spPr/>
        <p:txBody>
          <a:bodyPr>
            <a:normAutofit/>
          </a:bodyPr>
          <a:lstStyle/>
          <a:p>
            <a:pPr fontAlgn="base">
              <a:buFont typeface="Arial" panose="020B0604020202020204" pitchFamily="34" charset="0"/>
              <a:buChar char="•"/>
            </a:pPr>
            <a:r>
              <a:rPr lang="es-ES" dirty="0" smtClean="0"/>
              <a:t> Si a los 8-12 meses no vuelve la cabeza hacia los sonidos familiares y/o no balbucea.</a:t>
            </a:r>
          </a:p>
          <a:p>
            <a:pPr fontAlgn="base">
              <a:buFont typeface="Arial" panose="020B0604020202020204" pitchFamily="34" charset="0"/>
              <a:buChar char="•"/>
            </a:pPr>
            <a:r>
              <a:rPr lang="es-ES" dirty="0" smtClean="0"/>
              <a:t> Si </a:t>
            </a:r>
            <a:r>
              <a:rPr lang="es-ES" dirty="0"/>
              <a:t>a los 2 años no comprende órdenes sencillas si no se le ofrecen con algún apoyo visual.</a:t>
            </a:r>
          </a:p>
          <a:p>
            <a:pPr fontAlgn="base">
              <a:buFont typeface="Arial" panose="020B0604020202020204" pitchFamily="34" charset="0"/>
              <a:buChar char="•"/>
            </a:pPr>
            <a:r>
              <a:rPr lang="es-ES" dirty="0" smtClean="0"/>
              <a:t> Si a los 3 años no identifica la fuente de donde proviene el sonido y no es capaz de repetir frases sencillas.</a:t>
            </a:r>
          </a:p>
          <a:p>
            <a:pPr fontAlgn="base">
              <a:buFont typeface="Arial" panose="020B0604020202020204" pitchFamily="34" charset="0"/>
              <a:buChar char="•"/>
            </a:pPr>
            <a:r>
              <a:rPr lang="es-ES" dirty="0" smtClean="0"/>
              <a:t> Si </a:t>
            </a:r>
            <a:r>
              <a:rPr lang="es-ES" dirty="0"/>
              <a:t>es incapaz de contar lo que le pasa a los 4 años.</a:t>
            </a:r>
          </a:p>
          <a:p>
            <a:pPr fontAlgn="base">
              <a:buFont typeface="Arial" panose="020B0604020202020204" pitchFamily="34" charset="0"/>
              <a:buChar char="•"/>
            </a:pPr>
            <a:r>
              <a:rPr lang="es-ES" dirty="0" smtClean="0"/>
              <a:t> Si </a:t>
            </a:r>
            <a:r>
              <a:rPr lang="es-ES" dirty="0"/>
              <a:t>a los 5 años aún no puede mantener una conversación sencilla</a:t>
            </a:r>
            <a:r>
              <a:rPr lang="es-ES" dirty="0" smtClean="0"/>
              <a:t>.</a:t>
            </a:r>
            <a:endParaRPr lang="es-E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4106" y="3999359"/>
            <a:ext cx="2305050" cy="1666875"/>
          </a:xfrm>
          <a:prstGeom prst="rect">
            <a:avLst/>
          </a:prstGeom>
        </p:spPr>
      </p:pic>
    </p:spTree>
    <p:extLst>
      <p:ext uri="{BB962C8B-B14F-4D97-AF65-F5344CB8AC3E}">
        <p14:creationId xmlns:p14="http://schemas.microsoft.com/office/powerpoint/2010/main" val="1614430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Cuándo acudir a un especialista?</a:t>
            </a:r>
            <a:endParaRPr lang="es-ES" dirty="0"/>
          </a:p>
        </p:txBody>
      </p:sp>
      <p:sp>
        <p:nvSpPr>
          <p:cNvPr id="3" name="Marcador de contenido 2"/>
          <p:cNvSpPr>
            <a:spLocks noGrp="1"/>
          </p:cNvSpPr>
          <p:nvPr>
            <p:ph idx="1"/>
          </p:nvPr>
        </p:nvSpPr>
        <p:spPr/>
        <p:txBody>
          <a:bodyPr/>
          <a:lstStyle/>
          <a:p>
            <a:pPr fontAlgn="base">
              <a:buFont typeface="Arial" panose="020B0604020202020204" pitchFamily="34" charset="0"/>
              <a:buChar char="•"/>
            </a:pPr>
            <a:r>
              <a:rPr lang="es-ES" dirty="0" smtClean="0"/>
              <a:t> Si dice “¿qué?” con demasiada frecuencia.</a:t>
            </a:r>
          </a:p>
          <a:p>
            <a:pPr fontAlgn="base">
              <a:buFont typeface="Arial" panose="020B0604020202020204" pitchFamily="34" charset="0"/>
              <a:buChar char="•"/>
            </a:pPr>
            <a:r>
              <a:rPr lang="es-ES" dirty="0" smtClean="0"/>
              <a:t> Tiene problemas de atención y/o le cuesta concentrarse.</a:t>
            </a:r>
          </a:p>
          <a:p>
            <a:pPr fontAlgn="base">
              <a:buFont typeface="Arial" panose="020B0604020202020204" pitchFamily="34" charset="0"/>
              <a:buChar char="•"/>
            </a:pPr>
            <a:r>
              <a:rPr lang="es-ES" dirty="0" smtClean="0"/>
              <a:t> Pone la televisión alta.</a:t>
            </a:r>
          </a:p>
          <a:p>
            <a:pPr fontAlgn="base">
              <a:buFont typeface="Arial" panose="020B0604020202020204" pitchFamily="34" charset="0"/>
              <a:buChar char="•"/>
            </a:pPr>
            <a:r>
              <a:rPr lang="es-ES" dirty="0" smtClean="0"/>
              <a:t> No puede entender lo que le dicen cuando le hablan desde otra habitación.</a:t>
            </a:r>
          </a:p>
          <a:p>
            <a:pPr fontAlgn="base">
              <a:buFont typeface="Arial" panose="020B0604020202020204" pitchFamily="34" charset="0"/>
              <a:buChar char="•"/>
            </a:pPr>
            <a:r>
              <a:rPr lang="es-ES" dirty="0" smtClean="0"/>
              <a:t> Orienta la cabeza hacia la fuente del sonido y miran fijamente a la cara cuando le hablan.</a:t>
            </a:r>
          </a:p>
          <a:p>
            <a:pPr fontAlgn="base">
              <a:buFont typeface="Arial" panose="020B0604020202020204" pitchFamily="34" charset="0"/>
              <a:buChar char="•"/>
            </a:pPr>
            <a:r>
              <a:rPr lang="es-ES" dirty="0" smtClean="0"/>
              <a:t> Se pone el teléfono siempre en el mismo oído, o se acerca mucho un juguete musical al oído.</a:t>
            </a:r>
          </a:p>
          <a:p>
            <a:pPr>
              <a:buFont typeface="Arial" panose="020B0604020202020204" pitchFamily="34" charset="0"/>
              <a:buChar char="•"/>
            </a:pPr>
            <a:endParaRPr lang="es-ES" dirty="0" smtClean="0"/>
          </a:p>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4455" y="4514237"/>
            <a:ext cx="2181225" cy="1714500"/>
          </a:xfrm>
          <a:prstGeom prst="rect">
            <a:avLst/>
          </a:prstGeom>
        </p:spPr>
      </p:pic>
    </p:spTree>
    <p:extLst>
      <p:ext uri="{BB962C8B-B14F-4D97-AF65-F5344CB8AC3E}">
        <p14:creationId xmlns:p14="http://schemas.microsoft.com/office/powerpoint/2010/main" val="2019314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Pasos a seguir:</a:t>
            </a:r>
            <a:endParaRPr lang="es-ES" dirty="0"/>
          </a:p>
        </p:txBody>
      </p:sp>
      <p:sp>
        <p:nvSpPr>
          <p:cNvPr id="3" name="Marcador de contenido 2"/>
          <p:cNvSpPr>
            <a:spLocks noGrp="1"/>
          </p:cNvSpPr>
          <p:nvPr>
            <p:ph idx="1"/>
          </p:nvPr>
        </p:nvSpPr>
        <p:spPr/>
        <p:txBody>
          <a:bodyPr/>
          <a:lstStyle/>
          <a:p>
            <a:pPr>
              <a:buFont typeface="Courier New" panose="02070309020205020404" pitchFamily="49" charset="0"/>
              <a:buChar char="o"/>
            </a:pPr>
            <a:r>
              <a:rPr lang="es-ES" dirty="0" smtClean="0">
                <a:solidFill>
                  <a:schemeClr val="tx1"/>
                </a:solidFill>
              </a:rPr>
              <a:t>Pediatra</a:t>
            </a:r>
          </a:p>
          <a:p>
            <a:pPr>
              <a:buFont typeface="Courier New" panose="02070309020205020404" pitchFamily="49" charset="0"/>
              <a:buChar char="o"/>
            </a:pPr>
            <a:r>
              <a:rPr lang="es-ES" dirty="0" smtClean="0">
                <a:solidFill>
                  <a:schemeClr val="tx1"/>
                </a:solidFill>
              </a:rPr>
              <a:t>Otorrino infantil</a:t>
            </a:r>
          </a:p>
          <a:p>
            <a:pPr>
              <a:buFont typeface="Courier New" panose="02070309020205020404" pitchFamily="49" charset="0"/>
              <a:buChar char="o"/>
            </a:pPr>
            <a:r>
              <a:rPr lang="es-ES" dirty="0" smtClean="0">
                <a:solidFill>
                  <a:schemeClr val="tx1"/>
                </a:solidFill>
              </a:rPr>
              <a:t>Pruebas en el hospital: audiometría, </a:t>
            </a:r>
            <a:r>
              <a:rPr lang="es-ES" dirty="0" err="1" smtClean="0">
                <a:solidFill>
                  <a:schemeClr val="tx1"/>
                </a:solidFill>
              </a:rPr>
              <a:t>timpanometría</a:t>
            </a:r>
            <a:r>
              <a:rPr lang="es-ES" dirty="0" smtClean="0">
                <a:solidFill>
                  <a:schemeClr val="tx1"/>
                </a:solidFill>
              </a:rPr>
              <a:t>, </a:t>
            </a:r>
            <a:r>
              <a:rPr lang="es-ES" dirty="0" smtClean="0">
                <a:solidFill>
                  <a:schemeClr val="tx1"/>
                </a:solidFill>
              </a:rPr>
              <a:t>potenciales.</a:t>
            </a:r>
            <a:endParaRPr lang="es-ES" dirty="0" smtClean="0">
              <a:solidFill>
                <a:schemeClr val="tx1"/>
              </a:solidFill>
            </a:endParaRPr>
          </a:p>
          <a:p>
            <a:pPr>
              <a:buFont typeface="Courier New" panose="02070309020205020404" pitchFamily="49" charset="0"/>
              <a:buChar char="o"/>
            </a:pPr>
            <a:r>
              <a:rPr lang="es-ES" dirty="0" smtClean="0">
                <a:solidFill>
                  <a:schemeClr val="tx1"/>
                </a:solidFill>
              </a:rPr>
              <a:t>Centro auditivo para realizar audiometría.</a:t>
            </a:r>
          </a:p>
          <a:p>
            <a:pPr>
              <a:buFont typeface="Courier New" panose="02070309020205020404" pitchFamily="49" charset="0"/>
              <a:buChar char="o"/>
            </a:pPr>
            <a:r>
              <a:rPr lang="es-ES" dirty="0" smtClean="0">
                <a:solidFill>
                  <a:schemeClr val="tx1"/>
                </a:solidFill>
              </a:rPr>
              <a:t>Caso de confirmar la pérdida auditiva adaptación de audífonos.</a:t>
            </a:r>
            <a:endParaRPr lang="es-ES"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5246" y="3857414"/>
            <a:ext cx="2770434" cy="2055888"/>
          </a:xfrm>
          <a:prstGeom prst="rect">
            <a:avLst/>
          </a:prstGeom>
        </p:spPr>
      </p:pic>
    </p:spTree>
    <p:extLst>
      <p:ext uri="{BB962C8B-B14F-4D97-AF65-F5344CB8AC3E}">
        <p14:creationId xmlns:p14="http://schemas.microsoft.com/office/powerpoint/2010/main" val="499521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No oye bien ¿Qué hacemos?</a:t>
            </a:r>
            <a:endParaRPr lang="es-ES" dirty="0"/>
          </a:p>
        </p:txBody>
      </p:sp>
      <p:sp>
        <p:nvSpPr>
          <p:cNvPr id="3" name="Marcador de contenido 2"/>
          <p:cNvSpPr>
            <a:spLocks noGrp="1"/>
          </p:cNvSpPr>
          <p:nvPr>
            <p:ph idx="1"/>
          </p:nvPr>
        </p:nvSpPr>
        <p:spPr/>
        <p:txBody>
          <a:bodyPr>
            <a:normAutofit/>
          </a:bodyPr>
          <a:lstStyle/>
          <a:p>
            <a:pPr>
              <a:buFont typeface="Wingdings" panose="05000000000000000000" pitchFamily="2" charset="2"/>
              <a:buChar char="ü"/>
            </a:pPr>
            <a:r>
              <a:rPr lang="es-ES" dirty="0" smtClean="0"/>
              <a:t>En muchas ocasiones nos encontramos que el niño presenta mucho moco que hace que se acumule en el oído impidiendo oír bien y generando otitis de repetición.</a:t>
            </a:r>
          </a:p>
          <a:p>
            <a:pPr>
              <a:buFont typeface="Wingdings" panose="05000000000000000000" pitchFamily="2" charset="2"/>
              <a:buChar char="ü"/>
            </a:pPr>
            <a:endParaRPr lang="es-ES" dirty="0" smtClean="0"/>
          </a:p>
          <a:p>
            <a:pPr>
              <a:buFont typeface="Wingdings" panose="05000000000000000000" pitchFamily="2" charset="2"/>
              <a:buChar char="ü"/>
            </a:pPr>
            <a:r>
              <a:rPr lang="es-ES" dirty="0" smtClean="0"/>
              <a:t>Esto genera que distorsionen las palabras, que estén más inquietos y que nos puedan indicar algo desde la escuela infantil o el centro escolar.</a:t>
            </a:r>
          </a:p>
          <a:p>
            <a:pPr>
              <a:buFont typeface="Wingdings" panose="05000000000000000000" pitchFamily="2" charset="2"/>
              <a:buChar char="ü"/>
            </a:pPr>
            <a:endParaRPr lang="es-ES" dirty="0" smtClean="0"/>
          </a:p>
          <a:p>
            <a:pPr>
              <a:buFont typeface="Wingdings" panose="05000000000000000000" pitchFamily="2" charset="2"/>
              <a:buChar char="ü"/>
            </a:pPr>
            <a:r>
              <a:rPr lang="es-ES" dirty="0" smtClean="0"/>
              <a:t>Para ello es aconsejable realizar una audiometría en el centro auditivo para saber de que audición estamos hablando.</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8008" y="4582262"/>
            <a:ext cx="2200275" cy="1685925"/>
          </a:xfrm>
          <a:prstGeom prst="rect">
            <a:avLst/>
          </a:prstGeom>
        </p:spPr>
      </p:pic>
    </p:spTree>
    <p:extLst>
      <p:ext uri="{BB962C8B-B14F-4D97-AF65-F5344CB8AC3E}">
        <p14:creationId xmlns:p14="http://schemas.microsoft.com/office/powerpoint/2010/main" val="3657029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607109"/>
            <a:ext cx="10058400" cy="924011"/>
          </a:xfrm>
        </p:spPr>
        <p:txBody>
          <a:bodyPr/>
          <a:lstStyle/>
          <a:p>
            <a:r>
              <a:rPr lang="es-ES" dirty="0" smtClean="0"/>
              <a:t>No oye bien ¿Qué hacemos?</a:t>
            </a:r>
            <a:endParaRPr lang="es-ES" dirty="0"/>
          </a:p>
        </p:txBody>
      </p:sp>
      <p:sp>
        <p:nvSpPr>
          <p:cNvPr id="3" name="Marcador de contenido 2"/>
          <p:cNvSpPr>
            <a:spLocks noGrp="1"/>
          </p:cNvSpPr>
          <p:nvPr>
            <p:ph idx="1"/>
          </p:nvPr>
        </p:nvSpPr>
        <p:spPr>
          <a:xfrm>
            <a:off x="1097280" y="1841679"/>
            <a:ext cx="10058400" cy="4430332"/>
          </a:xfrm>
        </p:spPr>
        <p:txBody>
          <a:bodyPr>
            <a:normAutofit lnSpcReduction="10000"/>
          </a:bodyPr>
          <a:lstStyle/>
          <a:p>
            <a:pPr algn="just">
              <a:buFont typeface="Wingdings" panose="05000000000000000000" pitchFamily="2" charset="2"/>
              <a:buChar char="ü"/>
            </a:pPr>
            <a:r>
              <a:rPr lang="es-ES" dirty="0" smtClean="0"/>
              <a:t>Si a pesar de realizar los lavados nasales el moco sigue acumulado, los otorrinos procederán a colocar drenajes en el tímpano a través de una cirugía menor.   </a:t>
            </a:r>
          </a:p>
          <a:p>
            <a:pPr algn="just">
              <a:buFont typeface="Wingdings" panose="05000000000000000000" pitchFamily="2" charset="2"/>
              <a:buChar char="§"/>
            </a:pPr>
            <a:endParaRPr lang="es-ES" dirty="0" smtClean="0"/>
          </a:p>
          <a:p>
            <a:pPr algn="just">
              <a:buFont typeface="Wingdings" panose="05000000000000000000" pitchFamily="2" charset="2"/>
              <a:buChar char="§"/>
            </a:pPr>
            <a:endParaRPr lang="es-ES" dirty="0" smtClean="0"/>
          </a:p>
          <a:p>
            <a:pPr algn="just">
              <a:buFont typeface="Wingdings" panose="05000000000000000000" pitchFamily="2" charset="2"/>
              <a:buChar char="§"/>
            </a:pPr>
            <a:endParaRPr lang="es-ES" dirty="0"/>
          </a:p>
          <a:p>
            <a:pPr algn="just">
              <a:buFont typeface="Wingdings" panose="05000000000000000000" pitchFamily="2" charset="2"/>
              <a:buChar char="ü"/>
            </a:pPr>
            <a:r>
              <a:rPr lang="es-ES" b="1" dirty="0" smtClean="0"/>
              <a:t>Recomendación</a:t>
            </a:r>
            <a:r>
              <a:rPr lang="es-ES" dirty="0" smtClean="0"/>
              <a:t>: Realizar unos tapones de baño a medida unos días antes de la intervención para poder después lavarles la cabeza sin problema de que el oído se moje, ya que no es recomendable que le entre agua en el oído que tiene el drenaje.</a:t>
            </a:r>
          </a:p>
          <a:p>
            <a:pPr algn="just">
              <a:buFont typeface="Wingdings" panose="05000000000000000000" pitchFamily="2" charset="2"/>
              <a:buChar char="§"/>
            </a:pPr>
            <a:endParaRPr lang="es-ES" dirty="0" smtClean="0"/>
          </a:p>
          <a:p>
            <a:pPr algn="just">
              <a:buFont typeface="Wingdings" panose="05000000000000000000" pitchFamily="2" charset="2"/>
              <a:buChar char="ü"/>
            </a:pPr>
            <a:r>
              <a:rPr lang="es-ES" b="1" dirty="0" smtClean="0"/>
              <a:t>Audición normalizada</a:t>
            </a:r>
            <a:r>
              <a:rPr lang="es-ES" dirty="0" smtClean="0"/>
              <a:t>: cuando se limpia de moco, bien en verano sobre todo con el agua del mar o cuando empiezan a drenar el moco con el drenaje. </a:t>
            </a:r>
          </a:p>
          <a:p>
            <a:pPr algn="just"/>
            <a:r>
              <a:rPr lang="es-ES" dirty="0" smtClean="0"/>
              <a:t>El lenguaje se normaliza y empiezan a articular bien.</a:t>
            </a:r>
          </a:p>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988" y="2356510"/>
            <a:ext cx="1999311" cy="1433134"/>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760" y="2451413"/>
            <a:ext cx="1703634" cy="1226929"/>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8178" y="4405112"/>
            <a:ext cx="733559" cy="733559"/>
          </a:xfrm>
          <a:prstGeom prst="rect">
            <a:avLst/>
          </a:prstGeom>
        </p:spPr>
      </p:pic>
    </p:spTree>
    <p:extLst>
      <p:ext uri="{BB962C8B-B14F-4D97-AF65-F5344CB8AC3E}">
        <p14:creationId xmlns:p14="http://schemas.microsoft.com/office/powerpoint/2010/main" val="3416885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5106</TotalTime>
  <Words>1168</Words>
  <Application>Microsoft Office PowerPoint</Application>
  <PresentationFormat>Panorámica</PresentationFormat>
  <Paragraphs>186</Paragraphs>
  <Slides>26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26</vt:i4>
      </vt:variant>
    </vt:vector>
  </HeadingPairs>
  <TitlesOfParts>
    <vt:vector size="32" baseType="lpstr">
      <vt:lpstr>Arial</vt:lpstr>
      <vt:lpstr>Calibri</vt:lpstr>
      <vt:lpstr>Calibri Light</vt:lpstr>
      <vt:lpstr>Courier New</vt:lpstr>
      <vt:lpstr>Wingdings</vt:lpstr>
      <vt:lpstr>Retrospección</vt:lpstr>
      <vt:lpstr>Cómo se detectan  los problemas auditivos en nuestros hijos y qué soluciones tenemos.</vt:lpstr>
      <vt:lpstr>Sobre mi:</vt:lpstr>
      <vt:lpstr>Cribado neonatal de hipoacusia</vt:lpstr>
      <vt:lpstr>Primera infancia</vt:lpstr>
      <vt:lpstr>¿ Cuándo acudir a un especialista?</vt:lpstr>
      <vt:lpstr>¿ Cuándo acudir a un especialista?</vt:lpstr>
      <vt:lpstr>Pasos a seguir:</vt:lpstr>
      <vt:lpstr>No oye bien ¿Qué hacemos?</vt:lpstr>
      <vt:lpstr>No oye bien ¿Qué hacemos?</vt:lpstr>
      <vt:lpstr>No oye bien y presenta una pérdida auditiva.</vt:lpstr>
      <vt:lpstr>¿Qué hacemos en este caso?</vt:lpstr>
      <vt:lpstr>Las pruebas subjetivas</vt:lpstr>
      <vt:lpstr>Las pruebas subjetivas</vt:lpstr>
      <vt:lpstr>Las pruebas subjetivas</vt:lpstr>
      <vt:lpstr>Las pruebas subjetivas</vt:lpstr>
      <vt:lpstr>¿ Qué grado de pérdida puede tener?</vt:lpstr>
      <vt:lpstr>¿ Qué tipo de pérdida auditiva?</vt:lpstr>
      <vt:lpstr>¿ Qué tipo de pérdida auditiva?</vt:lpstr>
      <vt:lpstr>¿Qué soluciones auditivas tenemos?</vt:lpstr>
      <vt:lpstr>¿Qué soluciones auditivas tenemos?</vt:lpstr>
      <vt:lpstr>¿Qué soluciones auditivas tenemos?</vt:lpstr>
      <vt:lpstr>¿ Y si mi hijo tiene una pérdida auditiva profunda?</vt:lpstr>
      <vt:lpstr>¿ Y si mi hijo tiene una pérdida auditiva profunda?</vt:lpstr>
      <vt:lpstr>Las soluciones para temas auditivos por suerte hoy en día las tenemos.</vt:lpstr>
      <vt:lpstr>Si tienes dudas este es el momento</vt:lpstr>
      <vt:lpstr>   MUCHAS GRACIAS por vuestra atención.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Cómo detectar  los problemas auditivos en nuestros hijos</dc:title>
  <dc:creator>mario</dc:creator>
  <cp:lastModifiedBy>mario</cp:lastModifiedBy>
  <cp:revision>34</cp:revision>
  <dcterms:created xsi:type="dcterms:W3CDTF">2024-02-14T17:20:07Z</dcterms:created>
  <dcterms:modified xsi:type="dcterms:W3CDTF">2024-02-27T17:13:15Z</dcterms:modified>
</cp:coreProperties>
</file>